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33"/>
  </p:notesMasterIdLst>
  <p:sldIdLst>
    <p:sldId id="312" r:id="rId2"/>
    <p:sldId id="311" r:id="rId3"/>
    <p:sldId id="258" r:id="rId4"/>
    <p:sldId id="299" r:id="rId5"/>
    <p:sldId id="340" r:id="rId6"/>
    <p:sldId id="338" r:id="rId7"/>
    <p:sldId id="266" r:id="rId8"/>
    <p:sldId id="305" r:id="rId9"/>
    <p:sldId id="261" r:id="rId10"/>
    <p:sldId id="257" r:id="rId11"/>
    <p:sldId id="307" r:id="rId12"/>
    <p:sldId id="273" r:id="rId13"/>
    <p:sldId id="330" r:id="rId14"/>
    <p:sldId id="332" r:id="rId15"/>
    <p:sldId id="301" r:id="rId16"/>
    <p:sldId id="335" r:id="rId17"/>
    <p:sldId id="336" r:id="rId18"/>
    <p:sldId id="310" r:id="rId19"/>
    <p:sldId id="264" r:id="rId20"/>
    <p:sldId id="343" r:id="rId21"/>
    <p:sldId id="318" r:id="rId22"/>
    <p:sldId id="315" r:id="rId23"/>
    <p:sldId id="303" r:id="rId24"/>
    <p:sldId id="341" r:id="rId25"/>
    <p:sldId id="317" r:id="rId26"/>
    <p:sldId id="320" r:id="rId27"/>
    <p:sldId id="324" r:id="rId28"/>
    <p:sldId id="319" r:id="rId29"/>
    <p:sldId id="326" r:id="rId30"/>
    <p:sldId id="276" r:id="rId31"/>
    <p:sldId id="327" r:id="rId32"/>
  </p:sldIdLst>
  <p:sldSz cx="9144000" cy="5143500" type="screen16x9"/>
  <p:notesSz cx="6858000" cy="9144000"/>
  <p:embeddedFontLst>
    <p:embeddedFont>
      <p:font typeface="Assistant Light" pitchFamily="2" charset="-79"/>
      <p:regular r:id="rId34"/>
      <p:bold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Nunito Black" pitchFamily="2" charset="0"/>
      <p:bold r:id="rId40"/>
      <p:boldItalic r:id="rId41"/>
    </p:embeddedFont>
    <p:embeddedFont>
      <p:font typeface="Nunito Sans" pitchFamily="2" charset="0"/>
      <p:regular r:id="rId42"/>
      <p:bold r:id="rId43"/>
      <p:italic r:id="rId44"/>
      <p:boldItalic r:id="rId45"/>
    </p:embeddedFont>
    <p:embeddedFont>
      <p:font typeface="Nunito Sans ExtraBold" pitchFamily="2" charset="0"/>
      <p:bold r:id="rId46"/>
      <p:boldItalic r:id="rId47"/>
    </p:embeddedFont>
    <p:embeddedFont>
      <p:font typeface="Pontano Sans" panose="020B0604020202020204" charset="0"/>
      <p:regular r:id="rId48"/>
      <p:bold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pos="4215">
          <p15:clr>
            <a:srgbClr val="9AA0A6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566"/>
    <a:srgbClr val="378E7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67"/>
      </p:cViewPr>
      <p:guideLst>
        <p:guide pos="5760"/>
        <p:guide pos="4215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font" Target="fonts/font16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E3033-2BFA-44C6-8F78-2A306C7680C7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C9E79F1-5F53-4C6F-AE49-7AA0693282C8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Entry</a:t>
          </a:r>
        </a:p>
      </dgm:t>
    </dgm:pt>
    <dgm:pt modelId="{70BC145D-F815-4A76-AA5E-E09D635D0572}" type="parTrans" cxnId="{F95D0B56-DF36-4095-A269-F3FCFE46CD3C}">
      <dgm:prSet/>
      <dgm:spPr/>
      <dgm:t>
        <a:bodyPr/>
        <a:lstStyle/>
        <a:p>
          <a:endParaRPr lang="en-US"/>
        </a:p>
      </dgm:t>
    </dgm:pt>
    <dgm:pt modelId="{0A3BB0DB-A97C-47A1-8A18-916B92C06155}" type="sibTrans" cxnId="{F95D0B56-DF36-4095-A269-F3FCFE46CD3C}">
      <dgm:prSet/>
      <dgm:spPr/>
      <dgm:t>
        <a:bodyPr/>
        <a:lstStyle/>
        <a:p>
          <a:endParaRPr lang="en-US"/>
        </a:p>
      </dgm:t>
    </dgm:pt>
    <dgm:pt modelId="{53065F4E-33D2-4DC3-897C-DBF47944E279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mobilization</a:t>
          </a:r>
        </a:p>
      </dgm:t>
    </dgm:pt>
    <dgm:pt modelId="{A8DBE895-8F0E-44ED-9974-C3D96B729AF7}" type="parTrans" cxnId="{827019D5-75FE-469F-B9AF-1D6B72D6CAD5}">
      <dgm:prSet/>
      <dgm:spPr/>
      <dgm:t>
        <a:bodyPr/>
        <a:lstStyle/>
        <a:p>
          <a:endParaRPr lang="en-US"/>
        </a:p>
      </dgm:t>
    </dgm:pt>
    <dgm:pt modelId="{5D4972B0-ECEE-4273-B919-429F2729A646}" type="sibTrans" cxnId="{827019D5-75FE-469F-B9AF-1D6B72D6CAD5}">
      <dgm:prSet/>
      <dgm:spPr/>
      <dgm:t>
        <a:bodyPr/>
        <a:lstStyle/>
        <a:p>
          <a:endParaRPr lang="en-US"/>
        </a:p>
      </dgm:t>
    </dgm:pt>
    <dgm:pt modelId="{0C9F8F5F-14BE-4F28-8CCE-575673BC9F62}">
      <dgm:prSet phldrT="[Text]" custT="1"/>
      <dgm:spPr/>
      <dgm:t>
        <a:bodyPr/>
        <a:lstStyle/>
        <a:p>
          <a:r>
            <a:rPr lang="en-US" sz="1200" b="1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Empowerment</a:t>
          </a:r>
        </a:p>
      </dgm:t>
    </dgm:pt>
    <dgm:pt modelId="{2AFDD2EB-5B05-42BD-AAEB-51638E1E63C2}" type="parTrans" cxnId="{71BC5760-8DCA-4AE4-AE38-4E6DE07F2FC2}">
      <dgm:prSet/>
      <dgm:spPr/>
      <dgm:t>
        <a:bodyPr/>
        <a:lstStyle/>
        <a:p>
          <a:endParaRPr lang="en-US"/>
        </a:p>
      </dgm:t>
    </dgm:pt>
    <dgm:pt modelId="{2F8AB196-385F-4014-85BB-20D693D5E0EA}" type="sibTrans" cxnId="{71BC5760-8DCA-4AE4-AE38-4E6DE07F2FC2}">
      <dgm:prSet/>
      <dgm:spPr/>
      <dgm:t>
        <a:bodyPr/>
        <a:lstStyle/>
        <a:p>
          <a:endParaRPr lang="en-US"/>
        </a:p>
      </dgm:t>
    </dgm:pt>
    <dgm:pt modelId="{4ECB48C9-CBA5-4BDE-A02B-5F783DB46B32}" type="pres">
      <dgm:prSet presAssocID="{F93E3033-2BFA-44C6-8F78-2A306C7680C7}" presName="arrowDiagram" presStyleCnt="0">
        <dgm:presLayoutVars>
          <dgm:chMax val="5"/>
          <dgm:dir/>
          <dgm:resizeHandles val="exact"/>
        </dgm:presLayoutVars>
      </dgm:prSet>
      <dgm:spPr/>
    </dgm:pt>
    <dgm:pt modelId="{8E2C5C8D-1E0D-463C-BD86-F15CA2D8E934}" type="pres">
      <dgm:prSet presAssocID="{F93E3033-2BFA-44C6-8F78-2A306C7680C7}" presName="arrow" presStyleLbl="bgShp" presStyleIdx="0" presStyleCnt="1" custLinFactNeighborY="-8578"/>
      <dgm:spPr/>
    </dgm:pt>
    <dgm:pt modelId="{64FBA7C9-750D-4DBF-B329-839D09A9243A}" type="pres">
      <dgm:prSet presAssocID="{F93E3033-2BFA-44C6-8F78-2A306C7680C7}" presName="arrowDiagram3" presStyleCnt="0"/>
      <dgm:spPr/>
    </dgm:pt>
    <dgm:pt modelId="{1CD59BDB-8347-4585-B0F3-2DDC11AF3A7C}" type="pres">
      <dgm:prSet presAssocID="{FC9E79F1-5F53-4C6F-AE49-7AA0693282C8}" presName="bullet3a" presStyleLbl="node1" presStyleIdx="0" presStyleCnt="3"/>
      <dgm:spPr>
        <a:solidFill>
          <a:schemeClr val="tx1"/>
        </a:solidFill>
      </dgm:spPr>
    </dgm:pt>
    <dgm:pt modelId="{2DC3CA3B-8BBF-4CD0-A39B-8B9A681D3E48}" type="pres">
      <dgm:prSet presAssocID="{FC9E79F1-5F53-4C6F-AE49-7AA0693282C8}" presName="textBox3a" presStyleLbl="revTx" presStyleIdx="0" presStyleCnt="3">
        <dgm:presLayoutVars>
          <dgm:bulletEnabled val="1"/>
        </dgm:presLayoutVars>
      </dgm:prSet>
      <dgm:spPr/>
    </dgm:pt>
    <dgm:pt modelId="{5730CF5E-87A0-45C2-91F9-85C2F9DCECA3}" type="pres">
      <dgm:prSet presAssocID="{53065F4E-33D2-4DC3-897C-DBF47944E279}" presName="bullet3b" presStyleLbl="node1" presStyleIdx="1" presStyleCnt="3"/>
      <dgm:spPr>
        <a:solidFill>
          <a:schemeClr val="tx1"/>
        </a:solidFill>
      </dgm:spPr>
    </dgm:pt>
    <dgm:pt modelId="{397E6ED3-8189-49B2-B284-7C645D8B3E17}" type="pres">
      <dgm:prSet presAssocID="{53065F4E-33D2-4DC3-897C-DBF47944E279}" presName="textBox3b" presStyleLbl="revTx" presStyleIdx="1" presStyleCnt="3">
        <dgm:presLayoutVars>
          <dgm:bulletEnabled val="1"/>
        </dgm:presLayoutVars>
      </dgm:prSet>
      <dgm:spPr/>
    </dgm:pt>
    <dgm:pt modelId="{DAFF438A-B35D-45BE-8B67-E6E9E20A2C43}" type="pres">
      <dgm:prSet presAssocID="{0C9F8F5F-14BE-4F28-8CCE-575673BC9F62}" presName="bullet3c" presStyleLbl="node1" presStyleIdx="2" presStyleCnt="3"/>
      <dgm:spPr>
        <a:solidFill>
          <a:schemeClr val="tx1"/>
        </a:solidFill>
      </dgm:spPr>
    </dgm:pt>
    <dgm:pt modelId="{95AD4AD5-5F0D-48AF-BE0D-48849FA6150B}" type="pres">
      <dgm:prSet presAssocID="{0C9F8F5F-14BE-4F28-8CCE-575673BC9F62}" presName="textBox3c" presStyleLbl="revTx" presStyleIdx="2" presStyleCnt="3" custScaleX="130332" custLinFactNeighborX="17328" custLinFactNeighborY="1099">
        <dgm:presLayoutVars>
          <dgm:bulletEnabled val="1"/>
        </dgm:presLayoutVars>
      </dgm:prSet>
      <dgm:spPr/>
    </dgm:pt>
  </dgm:ptLst>
  <dgm:cxnLst>
    <dgm:cxn modelId="{71BC5760-8DCA-4AE4-AE38-4E6DE07F2FC2}" srcId="{F93E3033-2BFA-44C6-8F78-2A306C7680C7}" destId="{0C9F8F5F-14BE-4F28-8CCE-575673BC9F62}" srcOrd="2" destOrd="0" parTransId="{2AFDD2EB-5B05-42BD-AAEB-51638E1E63C2}" sibTransId="{2F8AB196-385F-4014-85BB-20D693D5E0EA}"/>
    <dgm:cxn modelId="{F95D0B56-DF36-4095-A269-F3FCFE46CD3C}" srcId="{F93E3033-2BFA-44C6-8F78-2A306C7680C7}" destId="{FC9E79F1-5F53-4C6F-AE49-7AA0693282C8}" srcOrd="0" destOrd="0" parTransId="{70BC145D-F815-4A76-AA5E-E09D635D0572}" sibTransId="{0A3BB0DB-A97C-47A1-8A18-916B92C06155}"/>
    <dgm:cxn modelId="{EE445C9B-D395-4487-B5A3-65278A53D5D1}" type="presOf" srcId="{FC9E79F1-5F53-4C6F-AE49-7AA0693282C8}" destId="{2DC3CA3B-8BBF-4CD0-A39B-8B9A681D3E48}" srcOrd="0" destOrd="0" presId="urn:microsoft.com/office/officeart/2005/8/layout/arrow2"/>
    <dgm:cxn modelId="{182B579D-2CC1-4536-8046-A0E6D595EE4C}" type="presOf" srcId="{F93E3033-2BFA-44C6-8F78-2A306C7680C7}" destId="{4ECB48C9-CBA5-4BDE-A02B-5F783DB46B32}" srcOrd="0" destOrd="0" presId="urn:microsoft.com/office/officeart/2005/8/layout/arrow2"/>
    <dgm:cxn modelId="{AF8720A6-9E86-4674-B23D-B9FE20482346}" type="presOf" srcId="{53065F4E-33D2-4DC3-897C-DBF47944E279}" destId="{397E6ED3-8189-49B2-B284-7C645D8B3E17}" srcOrd="0" destOrd="0" presId="urn:microsoft.com/office/officeart/2005/8/layout/arrow2"/>
    <dgm:cxn modelId="{827019D5-75FE-469F-B9AF-1D6B72D6CAD5}" srcId="{F93E3033-2BFA-44C6-8F78-2A306C7680C7}" destId="{53065F4E-33D2-4DC3-897C-DBF47944E279}" srcOrd="1" destOrd="0" parTransId="{A8DBE895-8F0E-44ED-9974-C3D96B729AF7}" sibTransId="{5D4972B0-ECEE-4273-B919-429F2729A646}"/>
    <dgm:cxn modelId="{8116E8E6-8C2F-471D-A2C0-3096F9960719}" type="presOf" srcId="{0C9F8F5F-14BE-4F28-8CCE-575673BC9F62}" destId="{95AD4AD5-5F0D-48AF-BE0D-48849FA6150B}" srcOrd="0" destOrd="0" presId="urn:microsoft.com/office/officeart/2005/8/layout/arrow2"/>
    <dgm:cxn modelId="{6B70F4A3-BDBB-4411-93D8-2588D37B6D32}" type="presParOf" srcId="{4ECB48C9-CBA5-4BDE-A02B-5F783DB46B32}" destId="{8E2C5C8D-1E0D-463C-BD86-F15CA2D8E934}" srcOrd="0" destOrd="0" presId="urn:microsoft.com/office/officeart/2005/8/layout/arrow2"/>
    <dgm:cxn modelId="{CEC82334-83E1-4221-B9DD-B7067A5E373B}" type="presParOf" srcId="{4ECB48C9-CBA5-4BDE-A02B-5F783DB46B32}" destId="{64FBA7C9-750D-4DBF-B329-839D09A9243A}" srcOrd="1" destOrd="0" presId="urn:microsoft.com/office/officeart/2005/8/layout/arrow2"/>
    <dgm:cxn modelId="{29914019-F3B5-4EAE-8811-528C63DEB7F7}" type="presParOf" srcId="{64FBA7C9-750D-4DBF-B329-839D09A9243A}" destId="{1CD59BDB-8347-4585-B0F3-2DDC11AF3A7C}" srcOrd="0" destOrd="0" presId="urn:microsoft.com/office/officeart/2005/8/layout/arrow2"/>
    <dgm:cxn modelId="{08F0F030-B13C-4142-BC27-B1FB8444A3A3}" type="presParOf" srcId="{64FBA7C9-750D-4DBF-B329-839D09A9243A}" destId="{2DC3CA3B-8BBF-4CD0-A39B-8B9A681D3E48}" srcOrd="1" destOrd="0" presId="urn:microsoft.com/office/officeart/2005/8/layout/arrow2"/>
    <dgm:cxn modelId="{6F9B5C07-7EC7-4F69-AD2F-2B4851FA9F23}" type="presParOf" srcId="{64FBA7C9-750D-4DBF-B329-839D09A9243A}" destId="{5730CF5E-87A0-45C2-91F9-85C2F9DCECA3}" srcOrd="2" destOrd="0" presId="urn:microsoft.com/office/officeart/2005/8/layout/arrow2"/>
    <dgm:cxn modelId="{4794B8AD-8FC1-4DFC-9E7F-FEA60DB41DD2}" type="presParOf" srcId="{64FBA7C9-750D-4DBF-B329-839D09A9243A}" destId="{397E6ED3-8189-49B2-B284-7C645D8B3E17}" srcOrd="3" destOrd="0" presId="urn:microsoft.com/office/officeart/2005/8/layout/arrow2"/>
    <dgm:cxn modelId="{423BC8E0-BBCD-42D3-AFB0-D9E74CE33D47}" type="presParOf" srcId="{64FBA7C9-750D-4DBF-B329-839D09A9243A}" destId="{DAFF438A-B35D-45BE-8B67-E6E9E20A2C43}" srcOrd="4" destOrd="0" presId="urn:microsoft.com/office/officeart/2005/8/layout/arrow2"/>
    <dgm:cxn modelId="{EACCFD4C-8E1D-46D1-8FC3-A41E1CACF76A}" type="presParOf" srcId="{64FBA7C9-750D-4DBF-B329-839D09A9243A}" destId="{95AD4AD5-5F0D-48AF-BE0D-48849FA6150B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C5C8D-1E0D-463C-BD86-F15CA2D8E934}">
      <dsp:nvSpPr>
        <dsp:cNvPr id="0" name=""/>
        <dsp:cNvSpPr/>
      </dsp:nvSpPr>
      <dsp:spPr>
        <a:xfrm>
          <a:off x="0" y="0"/>
          <a:ext cx="4478867" cy="279929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59BDB-8347-4585-B0F3-2DDC11AF3A7C}">
      <dsp:nvSpPr>
        <dsp:cNvPr id="0" name=""/>
        <dsp:cNvSpPr/>
      </dsp:nvSpPr>
      <dsp:spPr>
        <a:xfrm>
          <a:off x="568816" y="2163740"/>
          <a:ext cx="116450" cy="116450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C3CA3B-8BBF-4CD0-A39B-8B9A681D3E48}">
      <dsp:nvSpPr>
        <dsp:cNvPr id="0" name=""/>
        <dsp:cNvSpPr/>
      </dsp:nvSpPr>
      <dsp:spPr>
        <a:xfrm>
          <a:off x="627041" y="2221965"/>
          <a:ext cx="1043576" cy="808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705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Entry</a:t>
          </a:r>
        </a:p>
      </dsp:txBody>
      <dsp:txXfrm>
        <a:off x="627041" y="2221965"/>
        <a:ext cx="1043576" cy="808995"/>
      </dsp:txXfrm>
    </dsp:sp>
    <dsp:sp modelId="{5730CF5E-87A0-45C2-91F9-85C2F9DCECA3}">
      <dsp:nvSpPr>
        <dsp:cNvPr id="0" name=""/>
        <dsp:cNvSpPr/>
      </dsp:nvSpPr>
      <dsp:spPr>
        <a:xfrm>
          <a:off x="1596716" y="1402892"/>
          <a:ext cx="210506" cy="21050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E6ED3-8189-49B2-B284-7C645D8B3E17}">
      <dsp:nvSpPr>
        <dsp:cNvPr id="0" name=""/>
        <dsp:cNvSpPr/>
      </dsp:nvSpPr>
      <dsp:spPr>
        <a:xfrm>
          <a:off x="1701969" y="1508146"/>
          <a:ext cx="1074928" cy="15228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543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mobilization</a:t>
          </a:r>
        </a:p>
      </dsp:txBody>
      <dsp:txXfrm>
        <a:off x="1701969" y="1508146"/>
        <a:ext cx="1074928" cy="1522814"/>
      </dsp:txXfrm>
    </dsp:sp>
    <dsp:sp modelId="{DAFF438A-B35D-45BE-8B67-E6E9E20A2C43}">
      <dsp:nvSpPr>
        <dsp:cNvPr id="0" name=""/>
        <dsp:cNvSpPr/>
      </dsp:nvSpPr>
      <dsp:spPr>
        <a:xfrm>
          <a:off x="2832883" y="939889"/>
          <a:ext cx="291126" cy="291126"/>
        </a:xfrm>
        <a:prstGeom prst="ellipse">
          <a:avLst/>
        </a:prstGeom>
        <a:solidFill>
          <a:schemeClr val="tx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D4AD5-5F0D-48AF-BE0D-48849FA6150B}">
      <dsp:nvSpPr>
        <dsp:cNvPr id="0" name=""/>
        <dsp:cNvSpPr/>
      </dsp:nvSpPr>
      <dsp:spPr>
        <a:xfrm>
          <a:off x="3001686" y="1106834"/>
          <a:ext cx="1400975" cy="1945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262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tx1"/>
              </a:solidFill>
              <a:latin typeface="Assistant Light" pitchFamily="2" charset="-79"/>
              <a:cs typeface="Assistant Light" pitchFamily="2" charset="-79"/>
            </a:rPr>
            <a:t>Community Empowerment</a:t>
          </a:r>
        </a:p>
      </dsp:txBody>
      <dsp:txXfrm>
        <a:off x="3001686" y="1106834"/>
        <a:ext cx="1400975" cy="1945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10443BEF-A0E5-FDC4-F4BD-27A54EFE2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dfce81f19_0_45:notes">
            <a:extLst>
              <a:ext uri="{FF2B5EF4-FFF2-40B4-BE49-F238E27FC236}">
                <a16:creationId xmlns:a16="http://schemas.microsoft.com/office/drawing/2014/main" id="{4E209E4F-E2DE-A2C3-07A0-F587EA007D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dfce81f19_0_45:notes">
            <a:extLst>
              <a:ext uri="{FF2B5EF4-FFF2-40B4-BE49-F238E27FC236}">
                <a16:creationId xmlns:a16="http://schemas.microsoft.com/office/drawing/2014/main" id="{297C52DA-151E-73BC-7DC7-D2D5BF53F5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582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4b937d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F7CF9710-54AF-CEF7-2C55-2DE5421910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4b937d39_0_4:notes">
            <a:extLst>
              <a:ext uri="{FF2B5EF4-FFF2-40B4-BE49-F238E27FC236}">
                <a16:creationId xmlns:a16="http://schemas.microsoft.com/office/drawing/2014/main" id="{871C043F-3E62-498B-449D-3B06D260499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4b937d39_0_4:notes">
            <a:extLst>
              <a:ext uri="{FF2B5EF4-FFF2-40B4-BE49-F238E27FC236}">
                <a16:creationId xmlns:a16="http://schemas.microsoft.com/office/drawing/2014/main" id="{BA1B2A2C-6610-C013-865A-50EAA5061B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9365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5e4b937d39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5e4b937d39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36966E49-54FE-8146-7E1E-DFD9E19A4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>
            <a:extLst>
              <a:ext uri="{FF2B5EF4-FFF2-40B4-BE49-F238E27FC236}">
                <a16:creationId xmlns:a16="http://schemas.microsoft.com/office/drawing/2014/main" id="{13E019D3-E5A7-FF60-3C09-97667BBD50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>
            <a:extLst>
              <a:ext uri="{FF2B5EF4-FFF2-40B4-BE49-F238E27FC236}">
                <a16:creationId xmlns:a16="http://schemas.microsoft.com/office/drawing/2014/main" id="{B253CF04-92A7-DE0F-5E95-509583A938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206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5ef6e01a56_0_6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5ef6e01a56_0_6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8040D008-8160-8B77-EF3A-3AB060376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>
            <a:extLst>
              <a:ext uri="{FF2B5EF4-FFF2-40B4-BE49-F238E27FC236}">
                <a16:creationId xmlns:a16="http://schemas.microsoft.com/office/drawing/2014/main" id="{FC3AFBF7-457E-6DA9-49AC-82B44ECE30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>
            <a:extLst>
              <a:ext uri="{FF2B5EF4-FFF2-40B4-BE49-F238E27FC236}">
                <a16:creationId xmlns:a16="http://schemas.microsoft.com/office/drawing/2014/main" id="{C22F8C14-896A-FDF3-BADB-D791D8AF81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5747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116FBFCE-D708-7F69-DA55-5B651844D4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>
            <a:extLst>
              <a:ext uri="{FF2B5EF4-FFF2-40B4-BE49-F238E27FC236}">
                <a16:creationId xmlns:a16="http://schemas.microsoft.com/office/drawing/2014/main" id="{C7C53602-5BEF-1E2D-DBBD-A0B8B79BD31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>
            <a:extLst>
              <a:ext uri="{FF2B5EF4-FFF2-40B4-BE49-F238E27FC236}">
                <a16:creationId xmlns:a16="http://schemas.microsoft.com/office/drawing/2014/main" id="{C46A6F0C-BA61-8DDE-79EB-AF70B5D8E5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3041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7F0D0DDE-81B9-A8DD-AE55-6E078E092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>
            <a:extLst>
              <a:ext uri="{FF2B5EF4-FFF2-40B4-BE49-F238E27FC236}">
                <a16:creationId xmlns:a16="http://schemas.microsoft.com/office/drawing/2014/main" id="{23A6C2EA-B1E0-DB55-FA4C-E0BAAF7AE2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>
            <a:extLst>
              <a:ext uri="{FF2B5EF4-FFF2-40B4-BE49-F238E27FC236}">
                <a16:creationId xmlns:a16="http://schemas.microsoft.com/office/drawing/2014/main" id="{1DF6C49D-4142-05F5-31EF-24CB8A855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8184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91AFBB7D-8A57-555A-4698-32237F81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>
            <a:extLst>
              <a:ext uri="{FF2B5EF4-FFF2-40B4-BE49-F238E27FC236}">
                <a16:creationId xmlns:a16="http://schemas.microsoft.com/office/drawing/2014/main" id="{F7AED2F7-D6FB-DDF4-FDB6-DD1917E9F5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>
            <a:extLst>
              <a:ext uri="{FF2B5EF4-FFF2-40B4-BE49-F238E27FC236}">
                <a16:creationId xmlns:a16="http://schemas.microsoft.com/office/drawing/2014/main" id="{C09A5211-FEBA-ED5E-1B11-F8503A37D4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4412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>
          <a:extLst>
            <a:ext uri="{FF2B5EF4-FFF2-40B4-BE49-F238E27FC236}">
              <a16:creationId xmlns:a16="http://schemas.microsoft.com/office/drawing/2014/main" id="{DF101D55-B596-15ED-93CC-AC99CDF45B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d3b44f08_0_143:notes">
            <a:extLst>
              <a:ext uri="{FF2B5EF4-FFF2-40B4-BE49-F238E27FC236}">
                <a16:creationId xmlns:a16="http://schemas.microsoft.com/office/drawing/2014/main" id="{BB7FE5DD-A049-6D0D-5F75-4257D248CA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d3b44f08_0_143:notes">
            <a:extLst>
              <a:ext uri="{FF2B5EF4-FFF2-40B4-BE49-F238E27FC236}">
                <a16:creationId xmlns:a16="http://schemas.microsoft.com/office/drawing/2014/main" id="{2FBA61B3-6612-0307-9674-8991F698D1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22393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>
          <a:extLst>
            <a:ext uri="{FF2B5EF4-FFF2-40B4-BE49-F238E27FC236}">
              <a16:creationId xmlns:a16="http://schemas.microsoft.com/office/drawing/2014/main" id="{FB05920A-1D7F-4D2D-E298-AADF5F241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58d3b44f08_0_46:notes">
            <a:extLst>
              <a:ext uri="{FF2B5EF4-FFF2-40B4-BE49-F238E27FC236}">
                <a16:creationId xmlns:a16="http://schemas.microsoft.com/office/drawing/2014/main" id="{1B4F1900-8756-0A08-B900-8B2D76A214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58d3b44f08_0_46:notes">
            <a:extLst>
              <a:ext uri="{FF2B5EF4-FFF2-40B4-BE49-F238E27FC236}">
                <a16:creationId xmlns:a16="http://schemas.microsoft.com/office/drawing/2014/main" id="{BCE3F46A-72E0-370D-E0D5-38AE0A8535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3598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>
          <a:extLst>
            <a:ext uri="{FF2B5EF4-FFF2-40B4-BE49-F238E27FC236}">
              <a16:creationId xmlns:a16="http://schemas.microsoft.com/office/drawing/2014/main" id="{E8D32853-ADFB-5404-379D-64F0C3DB46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e4b937d39_0_4:notes">
            <a:extLst>
              <a:ext uri="{FF2B5EF4-FFF2-40B4-BE49-F238E27FC236}">
                <a16:creationId xmlns:a16="http://schemas.microsoft.com/office/drawing/2014/main" id="{B71F7BC6-D13A-90EF-C91F-C31ED671CB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e4b937d39_0_4:notes">
            <a:extLst>
              <a:ext uri="{FF2B5EF4-FFF2-40B4-BE49-F238E27FC236}">
                <a16:creationId xmlns:a16="http://schemas.microsoft.com/office/drawing/2014/main" id="{070692C5-5154-2CCD-3D44-C2BAEA5D13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177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51D43E9E-1BC3-28A9-0AB5-D38551EA41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>
            <a:extLst>
              <a:ext uri="{FF2B5EF4-FFF2-40B4-BE49-F238E27FC236}">
                <a16:creationId xmlns:a16="http://schemas.microsoft.com/office/drawing/2014/main" id="{B5F44E17-B758-5901-4850-C7301F4A20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>
            <a:extLst>
              <a:ext uri="{FF2B5EF4-FFF2-40B4-BE49-F238E27FC236}">
                <a16:creationId xmlns:a16="http://schemas.microsoft.com/office/drawing/2014/main" id="{79BD46DB-E95C-9ABF-898C-CF870E5F0E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86957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DB4CBDB9-8129-E5A5-6995-3F67FEA3CE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>
            <a:extLst>
              <a:ext uri="{FF2B5EF4-FFF2-40B4-BE49-F238E27FC236}">
                <a16:creationId xmlns:a16="http://schemas.microsoft.com/office/drawing/2014/main" id="{02F3A76D-38C6-2200-D91A-3335DF6C1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>
            <a:extLst>
              <a:ext uri="{FF2B5EF4-FFF2-40B4-BE49-F238E27FC236}">
                <a16:creationId xmlns:a16="http://schemas.microsoft.com/office/drawing/2014/main" id="{415176FF-000B-5A41-1DC4-673A19247A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3059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320DCB9A-A9F0-F04A-27F3-7A680EEC34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>
            <a:extLst>
              <a:ext uri="{FF2B5EF4-FFF2-40B4-BE49-F238E27FC236}">
                <a16:creationId xmlns:a16="http://schemas.microsoft.com/office/drawing/2014/main" id="{55E645D6-0752-6B8E-17DE-5535B850E1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>
            <a:extLst>
              <a:ext uri="{FF2B5EF4-FFF2-40B4-BE49-F238E27FC236}">
                <a16:creationId xmlns:a16="http://schemas.microsoft.com/office/drawing/2014/main" id="{582E4023-92A1-F655-85CA-A5DD347231C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152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12E2F996-4D27-2F80-CBDD-B2A5880C3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>
            <a:extLst>
              <a:ext uri="{FF2B5EF4-FFF2-40B4-BE49-F238E27FC236}">
                <a16:creationId xmlns:a16="http://schemas.microsoft.com/office/drawing/2014/main" id="{8ADD2BFC-11E9-5A80-F8B6-6CE9656C374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>
            <a:extLst>
              <a:ext uri="{FF2B5EF4-FFF2-40B4-BE49-F238E27FC236}">
                <a16:creationId xmlns:a16="http://schemas.microsoft.com/office/drawing/2014/main" id="{0F1FBF0D-346E-C8CD-9B5C-01D1216846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0115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>
          <a:extLst>
            <a:ext uri="{FF2B5EF4-FFF2-40B4-BE49-F238E27FC236}">
              <a16:creationId xmlns:a16="http://schemas.microsoft.com/office/drawing/2014/main" id="{15C654F4-8777-1B25-3E21-09084E22B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8c66ba33b_0_957:notes">
            <a:extLst>
              <a:ext uri="{FF2B5EF4-FFF2-40B4-BE49-F238E27FC236}">
                <a16:creationId xmlns:a16="http://schemas.microsoft.com/office/drawing/2014/main" id="{637CF1F7-A9BB-DD07-8AA0-BC09C6DF0A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8c66ba33b_0_957:notes">
            <a:extLst>
              <a:ext uri="{FF2B5EF4-FFF2-40B4-BE49-F238E27FC236}">
                <a16:creationId xmlns:a16="http://schemas.microsoft.com/office/drawing/2014/main" id="{A13C7EDB-AFA4-54B9-733B-B98BD8FF79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0814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>
          <a:extLst>
            <a:ext uri="{FF2B5EF4-FFF2-40B4-BE49-F238E27FC236}">
              <a16:creationId xmlns:a16="http://schemas.microsoft.com/office/drawing/2014/main" id="{214C3683-3E5D-7244-AD93-373343D63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>
            <a:extLst>
              <a:ext uri="{FF2B5EF4-FFF2-40B4-BE49-F238E27FC236}">
                <a16:creationId xmlns:a16="http://schemas.microsoft.com/office/drawing/2014/main" id="{323FD152-A11F-5BC9-A96A-ADE8D341B95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>
            <a:extLst>
              <a:ext uri="{FF2B5EF4-FFF2-40B4-BE49-F238E27FC236}">
                <a16:creationId xmlns:a16="http://schemas.microsoft.com/office/drawing/2014/main" id="{DAB47DC4-82AA-513C-D3BF-EFD12C0F8A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99490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6E2D285D-6043-71F5-34EA-EFB12EDDF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>
            <a:extLst>
              <a:ext uri="{FF2B5EF4-FFF2-40B4-BE49-F238E27FC236}">
                <a16:creationId xmlns:a16="http://schemas.microsoft.com/office/drawing/2014/main" id="{DC0564D4-4E07-5593-9FEB-07703E8C45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>
            <a:extLst>
              <a:ext uri="{FF2B5EF4-FFF2-40B4-BE49-F238E27FC236}">
                <a16:creationId xmlns:a16="http://schemas.microsoft.com/office/drawing/2014/main" id="{A30876CE-2B07-38B8-6EEB-4E2BFCDF94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83796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>
          <a:extLst>
            <a:ext uri="{FF2B5EF4-FFF2-40B4-BE49-F238E27FC236}">
              <a16:creationId xmlns:a16="http://schemas.microsoft.com/office/drawing/2014/main" id="{C8BCB3E6-84C0-FF75-ACE4-9116EE05A2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d3b44f08_1_18:notes">
            <a:extLst>
              <a:ext uri="{FF2B5EF4-FFF2-40B4-BE49-F238E27FC236}">
                <a16:creationId xmlns:a16="http://schemas.microsoft.com/office/drawing/2014/main" id="{1660C4F8-EBB4-EB39-681C-524FAFF50C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58d3b44f08_1_18:notes">
            <a:extLst>
              <a:ext uri="{FF2B5EF4-FFF2-40B4-BE49-F238E27FC236}">
                <a16:creationId xmlns:a16="http://schemas.microsoft.com/office/drawing/2014/main" id="{AF2C1977-6133-4B75-CFB9-C5E232B80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4573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ef6e01a56_0_5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ef6e01a56_0_5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>
          <a:extLst>
            <a:ext uri="{FF2B5EF4-FFF2-40B4-BE49-F238E27FC236}">
              <a16:creationId xmlns:a16="http://schemas.microsoft.com/office/drawing/2014/main" id="{93562F71-74B6-1B9D-3DB1-AAFC0DF4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8d3b44f08_0_95:notes">
            <a:extLst>
              <a:ext uri="{FF2B5EF4-FFF2-40B4-BE49-F238E27FC236}">
                <a16:creationId xmlns:a16="http://schemas.microsoft.com/office/drawing/2014/main" id="{27B14A12-AFBB-EB16-F729-3A8985360D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8d3b44f08_0_95:notes">
            <a:extLst>
              <a:ext uri="{FF2B5EF4-FFF2-40B4-BE49-F238E27FC236}">
                <a16:creationId xmlns:a16="http://schemas.microsoft.com/office/drawing/2014/main" id="{9DC6680D-0FF4-D267-1AC6-8E1BC6D0D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843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>
          <a:extLst>
            <a:ext uri="{FF2B5EF4-FFF2-40B4-BE49-F238E27FC236}">
              <a16:creationId xmlns:a16="http://schemas.microsoft.com/office/drawing/2014/main" id="{B839455B-E689-B69D-60E5-1A20595DC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5ef6e01a56_0_29:notes">
            <a:extLst>
              <a:ext uri="{FF2B5EF4-FFF2-40B4-BE49-F238E27FC236}">
                <a16:creationId xmlns:a16="http://schemas.microsoft.com/office/drawing/2014/main" id="{511ED0FA-56ED-A795-E251-9952357160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5ef6e01a56_0_29:notes">
            <a:extLst>
              <a:ext uri="{FF2B5EF4-FFF2-40B4-BE49-F238E27FC236}">
                <a16:creationId xmlns:a16="http://schemas.microsoft.com/office/drawing/2014/main" id="{9A250E97-F796-292F-4CAB-310E0D2B01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57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>
          <a:extLst>
            <a:ext uri="{FF2B5EF4-FFF2-40B4-BE49-F238E27FC236}">
              <a16:creationId xmlns:a16="http://schemas.microsoft.com/office/drawing/2014/main" id="{0A7BC2D3-0740-711E-9559-9794BFAA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>
            <a:extLst>
              <a:ext uri="{FF2B5EF4-FFF2-40B4-BE49-F238E27FC236}">
                <a16:creationId xmlns:a16="http://schemas.microsoft.com/office/drawing/2014/main" id="{3CFC3BB4-8AE3-B359-DF7C-531D02CDDD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>
            <a:extLst>
              <a:ext uri="{FF2B5EF4-FFF2-40B4-BE49-F238E27FC236}">
                <a16:creationId xmlns:a16="http://schemas.microsoft.com/office/drawing/2014/main" id="{931A2F21-867C-1C3C-52F1-732BEB60D3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55713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ef6e01a5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5ef6e01a5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>
          <a:extLst>
            <a:ext uri="{FF2B5EF4-FFF2-40B4-BE49-F238E27FC236}">
              <a16:creationId xmlns:a16="http://schemas.microsoft.com/office/drawing/2014/main" id="{DF0A1479-DB7F-B853-0E8E-AED7CF5C4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8d3b44f08_0_143:notes">
            <a:extLst>
              <a:ext uri="{FF2B5EF4-FFF2-40B4-BE49-F238E27FC236}">
                <a16:creationId xmlns:a16="http://schemas.microsoft.com/office/drawing/2014/main" id="{0837E639-C020-6012-7D3E-78F4D385B1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8d3b44f08_0_143:notes">
            <a:extLst>
              <a:ext uri="{FF2B5EF4-FFF2-40B4-BE49-F238E27FC236}">
                <a16:creationId xmlns:a16="http://schemas.microsoft.com/office/drawing/2014/main" id="{723904F3-C106-994E-36BD-B131B7CFEE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0916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89700" y="-20175"/>
            <a:ext cx="4094650" cy="5190575"/>
          </a:xfrm>
          <a:custGeom>
            <a:avLst/>
            <a:gdLst/>
            <a:ahLst/>
            <a:cxnLst/>
            <a:rect l="l" t="t" r="r" b="b"/>
            <a:pathLst>
              <a:path w="163786" h="207623" extrusionOk="0">
                <a:moveTo>
                  <a:pt x="0" y="0"/>
                </a:moveTo>
                <a:lnTo>
                  <a:pt x="26895" y="207623"/>
                </a:lnTo>
                <a:lnTo>
                  <a:pt x="163786" y="207623"/>
                </a:lnTo>
                <a:lnTo>
                  <a:pt x="163786" y="5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863802" y="1290175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55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USTOM_15_1_1_2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22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 flipH="1">
            <a:off x="4308501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4"/>
          <p:cNvSpPr/>
          <p:nvPr/>
        </p:nvSpPr>
        <p:spPr>
          <a:xfrm flipH="1">
            <a:off x="7518426" y="-410756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 flipH="1">
            <a:off x="5526018" y="1652050"/>
            <a:ext cx="1731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 Sans ExtraBold"/>
              <a:buNone/>
              <a:defRPr sz="18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unito Sans ExtraBold"/>
              <a:buNone/>
              <a:defRPr sz="1100" b="0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ctrTitle" idx="2"/>
          </p:nvPr>
        </p:nvSpPr>
        <p:spPr>
          <a:xfrm>
            <a:off x="3999944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100"/>
              <a:buFont typeface="Assistant Light"/>
              <a:buNone/>
              <a:defRPr sz="1100" b="0"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>
  <p:cSld name="CUSTOM_14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16"/>
          <p:cNvGrpSpPr/>
          <p:nvPr/>
        </p:nvGrpSpPr>
        <p:grpSpPr>
          <a:xfrm>
            <a:off x="-6586" y="-192875"/>
            <a:ext cx="9174175" cy="1384272"/>
            <a:chOff x="0" y="-40481"/>
            <a:chExt cx="9144000" cy="1384272"/>
          </a:xfrm>
        </p:grpSpPr>
        <p:sp>
          <p:nvSpPr>
            <p:cNvPr id="99" name="Google Shape;99;p16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16"/>
          <p:cNvSpPr txBox="1">
            <a:spLocks noGrp="1"/>
          </p:cNvSpPr>
          <p:nvPr>
            <p:ph type="body" idx="1"/>
          </p:nvPr>
        </p:nvSpPr>
        <p:spPr>
          <a:xfrm>
            <a:off x="720000" y="1183700"/>
            <a:ext cx="37716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8575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1pPr>
            <a:lvl2pPr marL="914400" lvl="1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2pPr>
            <a:lvl3pPr marL="1371600" lvl="2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3pPr>
            <a:lvl4pPr marL="1828800" lvl="3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4pPr>
            <a:lvl5pPr marL="2286000" lvl="4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5pPr>
            <a:lvl6pPr marL="2743200" lvl="5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6pPr>
            <a:lvl7pPr marL="3200400" lvl="6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●"/>
              <a:defRPr sz="900">
                <a:solidFill>
                  <a:srgbClr val="000000"/>
                </a:solidFill>
              </a:defRPr>
            </a:lvl7pPr>
            <a:lvl8pPr marL="3657600" lvl="7" indent="-28575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Char char="○"/>
              <a:defRPr sz="900">
                <a:solidFill>
                  <a:srgbClr val="000000"/>
                </a:solidFill>
              </a:defRPr>
            </a:lvl8pPr>
            <a:lvl9pPr marL="4114800" lvl="8" indent="-28575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Char char="■"/>
              <a:defRPr sz="9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24">
    <p:bg>
      <p:bgPr>
        <a:noFill/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2999400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/>
          <p:nvPr/>
        </p:nvSpPr>
        <p:spPr>
          <a:xfrm>
            <a:off x="5611575" y="3305175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16906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4312350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6980125" y="1925050"/>
            <a:ext cx="519300" cy="449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" name="Google Shape;18;p3"/>
          <p:cNvGrpSpPr/>
          <p:nvPr/>
        </p:nvGrpSpPr>
        <p:grpSpPr>
          <a:xfrm>
            <a:off x="-6586" y="-40475"/>
            <a:ext cx="9180576" cy="1384272"/>
            <a:chOff x="0" y="-40481"/>
            <a:chExt cx="9144000" cy="1384272"/>
          </a:xfrm>
        </p:grpSpPr>
        <p:sp>
          <p:nvSpPr>
            <p:cNvPr id="19" name="Google Shape;19;p3"/>
            <p:cNvSpPr/>
            <p:nvPr/>
          </p:nvSpPr>
          <p:spPr>
            <a:xfrm rot="10800000">
              <a:off x="1200" y="799890"/>
              <a:ext cx="9142800" cy="543900"/>
            </a:xfrm>
            <a:prstGeom prst="triangle">
              <a:avLst>
                <a:gd name="adj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-40481"/>
              <a:ext cx="9144000" cy="8562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4"/>
          </p:nvPr>
        </p:nvSpPr>
        <p:spPr>
          <a:xfrm>
            <a:off x="6264526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 idx="5"/>
          </p:nvPr>
        </p:nvSpPr>
        <p:spPr>
          <a:xfrm>
            <a:off x="6448876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6"/>
          </p:nvPr>
        </p:nvSpPr>
        <p:spPr>
          <a:xfrm>
            <a:off x="2271011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3080975" y="398750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4" hasCustomPrompt="1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5" hasCustomPrompt="1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4" name="Google Shape;34;p3"/>
          <p:cNvSpPr txBox="1">
            <a:spLocks noGrp="1"/>
          </p:cNvSpPr>
          <p:nvPr>
            <p:ph type="title" idx="16" hasCustomPrompt="1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17" hasCustomPrompt="1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18" hasCustomPrompt="1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ra Sans Extra Condensed Medium"/>
              <a:buNone/>
              <a:defRPr sz="1400">
                <a:solidFill>
                  <a:schemeClr val="l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-1152650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44" name="Google Shape;44;p5"/>
          <p:cNvSpPr txBox="1">
            <a:spLocks noGrp="1"/>
          </p:cNvSpPr>
          <p:nvPr>
            <p:ph type="ctrTitle"/>
          </p:nvPr>
        </p:nvSpPr>
        <p:spPr>
          <a:xfrm>
            <a:off x="630625" y="1659512"/>
            <a:ext cx="38673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13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1"/>
          </p:nvPr>
        </p:nvSpPr>
        <p:spPr>
          <a:xfrm>
            <a:off x="630625" y="2513488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4_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ctrTitle" idx="2"/>
          </p:nvPr>
        </p:nvSpPr>
        <p:spPr>
          <a:xfrm flipH="1">
            <a:off x="1663075" y="260629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ubTitle" idx="1"/>
          </p:nvPr>
        </p:nvSpPr>
        <p:spPr>
          <a:xfrm flipH="1">
            <a:off x="1432475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ctrTitle" idx="3"/>
          </p:nvPr>
        </p:nvSpPr>
        <p:spPr>
          <a:xfrm flipH="1">
            <a:off x="4851150" y="2606423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subTitle" idx="4"/>
          </p:nvPr>
        </p:nvSpPr>
        <p:spPr>
          <a:xfrm flipH="1">
            <a:off x="4620550" y="2815693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ctrTitle" idx="5"/>
          </p:nvPr>
        </p:nvSpPr>
        <p:spPr>
          <a:xfrm flipH="1">
            <a:off x="325712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subTitle" idx="6"/>
          </p:nvPr>
        </p:nvSpPr>
        <p:spPr>
          <a:xfrm flipH="1">
            <a:off x="302651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ctrTitle" idx="7"/>
          </p:nvPr>
        </p:nvSpPr>
        <p:spPr>
          <a:xfrm flipH="1">
            <a:off x="6445175" y="1763240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ubTitle" idx="8"/>
          </p:nvPr>
        </p:nvSpPr>
        <p:spPr>
          <a:xfrm flipH="1">
            <a:off x="6214563" y="1972515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85">
          <p15:clr>
            <a:srgbClr val="FA7B17"/>
          </p15:clr>
        </p15:guide>
        <p15:guide id="2" orient="horz" pos="1460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_1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7"/>
          <p:cNvSpPr/>
          <p:nvPr/>
        </p:nvSpPr>
        <p:spPr>
          <a:xfrm flipH="1">
            <a:off x="4308501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flipH="1">
            <a:off x="7518426" y="-424791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title" idx="2" hasCustomPrompt="1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Nunito Sans ExtraBold"/>
              <a:buNone/>
              <a:defRPr sz="48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2">
  <p:cSld name="CUSTOM_15_1_1_1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8"/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63" name="Google Shape;63;p8"/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  <p:sp>
          <p:nvSpPr>
            <p:cNvPr id="64" name="Google Shape;64;p8"/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8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ctrTitle" idx="2"/>
          </p:nvPr>
        </p:nvSpPr>
        <p:spPr>
          <a:xfrm>
            <a:off x="5739302" y="1659506"/>
            <a:ext cx="2900100" cy="9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ubTitle" idx="1"/>
          </p:nvPr>
        </p:nvSpPr>
        <p:spPr>
          <a:xfrm>
            <a:off x="5739302" y="2513494"/>
            <a:ext cx="25050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3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-38250" y="-19125"/>
            <a:ext cx="3403525" cy="5213625"/>
          </a:xfrm>
          <a:custGeom>
            <a:avLst/>
            <a:gdLst/>
            <a:ahLst/>
            <a:cxnLst/>
            <a:rect l="l" t="t" r="r" b="b"/>
            <a:pathLst>
              <a:path w="136141" h="208545" extrusionOk="0">
                <a:moveTo>
                  <a:pt x="114980" y="0"/>
                </a:moveTo>
                <a:lnTo>
                  <a:pt x="136141" y="208545"/>
                </a:lnTo>
                <a:lnTo>
                  <a:pt x="0" y="208545"/>
                </a:lnTo>
                <a:lnTo>
                  <a:pt x="0" y="2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74" name="Google Shape;74;p10"/>
          <p:cNvSpPr/>
          <p:nvPr/>
        </p:nvSpPr>
        <p:spPr>
          <a:xfrm>
            <a:off x="5729875" y="-6374"/>
            <a:ext cx="3792300" cy="5149875"/>
          </a:xfrm>
          <a:custGeom>
            <a:avLst/>
            <a:gdLst/>
            <a:ahLst/>
            <a:cxnLst/>
            <a:rect l="l" t="t" r="r" b="b"/>
            <a:pathLst>
              <a:path w="151692" h="205995" extrusionOk="0">
                <a:moveTo>
                  <a:pt x="34162" y="510"/>
                </a:moveTo>
                <a:lnTo>
                  <a:pt x="0" y="205995"/>
                </a:lnTo>
                <a:lnTo>
                  <a:pt x="140729" y="205995"/>
                </a:lnTo>
                <a:lnTo>
                  <a:pt x="151692" y="177186"/>
                </a:lnTo>
                <a:lnTo>
                  <a:pt x="14098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75" name="Google Shape;75;p10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ctrTitle" idx="2"/>
          </p:nvPr>
        </p:nvSpPr>
        <p:spPr>
          <a:xfrm flipH="1">
            <a:off x="71997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ctrTitle" idx="3"/>
          </p:nvPr>
        </p:nvSpPr>
        <p:spPr>
          <a:xfrm flipH="1">
            <a:off x="3884850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subTitle" idx="6"/>
          </p:nvPr>
        </p:nvSpPr>
        <p:spPr>
          <a:xfrm flipH="1">
            <a:off x="6432425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CUSTOM_15_1_1_2_1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Font typeface="Nunito Sans ExtraBold"/>
              <a:buNone/>
              <a:defRPr sz="1400" b="0"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orient="horz" pos="340">
          <p15:clr>
            <a:srgbClr val="EA4335"/>
          </p15:clr>
        </p15:guide>
        <p15:guide id="3" pos="5306">
          <p15:clr>
            <a:srgbClr val="EA4335"/>
          </p15:clr>
        </p15:guide>
        <p15:guide id="4" orient="horz" pos="290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dn.ymaws.com/www.iap2.org/resource/resmgr/pillars/Spectrum_8.5x11_Print.pdf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lobalcommunities.org/wp-content/uploads/2021/11/PCI-Community-Entry-White-Paper-Final-May-31-2019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">
          <a:extLst>
            <a:ext uri="{FF2B5EF4-FFF2-40B4-BE49-F238E27FC236}">
              <a16:creationId xmlns:a16="http://schemas.microsoft.com/office/drawing/2014/main" id="{C5D03BF9-BEB0-B536-6370-52AC0B30E9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>
            <a:extLst>
              <a:ext uri="{FF2B5EF4-FFF2-40B4-BE49-F238E27FC236}">
                <a16:creationId xmlns:a16="http://schemas.microsoft.com/office/drawing/2014/main" id="{485A588B-256C-9C2B-D2EB-EB03F58B0FF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151302" y="27576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Here is where your presentation begins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7" name="Google Shape;117;p22">
            <a:extLst>
              <a:ext uri="{FF2B5EF4-FFF2-40B4-BE49-F238E27FC236}">
                <a16:creationId xmlns:a16="http://schemas.microsoft.com/office/drawing/2014/main" id="{03BEAB43-1E01-7DD1-FA54-452FF22BD41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804330" y="970513"/>
            <a:ext cx="36396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NETWORKING NEWSLETTER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" name="Trapezoid 1">
            <a:extLst>
              <a:ext uri="{FF2B5EF4-FFF2-40B4-BE49-F238E27FC236}">
                <a16:creationId xmlns:a16="http://schemas.microsoft.com/office/drawing/2014/main" id="{9F55EF7A-59A3-5038-C7FB-00FACBA25CB0}"/>
              </a:ext>
            </a:extLst>
          </p:cNvPr>
          <p:cNvSpPr/>
          <p:nvPr/>
        </p:nvSpPr>
        <p:spPr>
          <a:xfrm>
            <a:off x="3530185" y="-25242"/>
            <a:ext cx="6370820" cy="5338583"/>
          </a:xfrm>
          <a:prstGeom prst="trapezoid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116;p22">
            <a:extLst>
              <a:ext uri="{FF2B5EF4-FFF2-40B4-BE49-F238E27FC236}">
                <a16:creationId xmlns:a16="http://schemas.microsoft.com/office/drawing/2014/main" id="{5B7B5865-CC77-760E-C949-49221764640F}"/>
              </a:ext>
            </a:extLst>
          </p:cNvPr>
          <p:cNvSpPr txBox="1">
            <a:spLocks/>
          </p:cNvSpPr>
          <p:nvPr/>
        </p:nvSpPr>
        <p:spPr>
          <a:xfrm>
            <a:off x="4575497" y="2696528"/>
            <a:ext cx="4352100" cy="52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2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June 22, 2023</a:t>
            </a:r>
          </a:p>
        </p:txBody>
      </p:sp>
      <p:sp>
        <p:nvSpPr>
          <p:cNvPr id="4" name="Google Shape;117;p22">
            <a:extLst>
              <a:ext uri="{FF2B5EF4-FFF2-40B4-BE49-F238E27FC236}">
                <a16:creationId xmlns:a16="http://schemas.microsoft.com/office/drawing/2014/main" id="{4E857661-52A4-FCF6-E666-8CFABDE83C9E}"/>
              </a:ext>
            </a:extLst>
          </p:cNvPr>
          <p:cNvSpPr txBox="1">
            <a:spLocks/>
          </p:cNvSpPr>
          <p:nvPr/>
        </p:nvSpPr>
        <p:spPr>
          <a:xfrm>
            <a:off x="4983581" y="686009"/>
            <a:ext cx="3830636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 ExtraBold"/>
              <a:buNone/>
              <a:defRPr sz="3000" b="1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Nunito Sans"/>
              <a:buNone/>
              <a:defRPr sz="3000" b="1" i="0" u="none" strike="noStrike" cap="none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1"/>
                </a:solidFill>
                <a:latin typeface="+mn-lt"/>
                <a:ea typeface="Nunito Sans"/>
                <a:cs typeface="Nunito Sans"/>
                <a:sym typeface="Nunito Sans"/>
              </a:rPr>
              <a:t>Advancing </a:t>
            </a:r>
            <a:r>
              <a:rPr lang="en-US" sz="2000" b="1" i="0" u="none" strike="noStrike" dirty="0">
                <a:solidFill>
                  <a:schemeClr val="bg1"/>
                </a:solidFill>
                <a:effectLst/>
                <a:latin typeface="+mn-lt"/>
              </a:rPr>
              <a:t>Sustainable Rural Development: Principles And Best Practices For Effective Community Engagement</a:t>
            </a:r>
            <a:endParaRPr lang="en-US" sz="2000" b="1" dirty="0">
              <a:solidFill>
                <a:schemeClr val="bg1"/>
              </a:solidFill>
              <a:latin typeface="+mn-lt"/>
              <a:ea typeface="Nunito Sans"/>
              <a:cs typeface="Nunito Sans"/>
              <a:sym typeface="Nunito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950663-FCE3-2160-47B3-81A1588C5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09" y="1869193"/>
            <a:ext cx="1983277" cy="1198231"/>
          </a:xfrm>
          <a:prstGeom prst="rect">
            <a:avLst/>
          </a:prstGeom>
        </p:spPr>
      </p:pic>
      <p:sp>
        <p:nvSpPr>
          <p:cNvPr id="8" name="Google Shape;116;p22">
            <a:extLst>
              <a:ext uri="{FF2B5EF4-FFF2-40B4-BE49-F238E27FC236}">
                <a16:creationId xmlns:a16="http://schemas.microsoft.com/office/drawing/2014/main" id="{B7586278-5C61-658B-5C31-0A795CA94F6B}"/>
              </a:ext>
            </a:extLst>
          </p:cNvPr>
          <p:cNvSpPr txBox="1">
            <a:spLocks/>
          </p:cNvSpPr>
          <p:nvPr/>
        </p:nvSpPr>
        <p:spPr>
          <a:xfrm>
            <a:off x="5320583" y="3885224"/>
            <a:ext cx="2878112" cy="45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ontano Sans"/>
              <a:buNone/>
              <a:defRPr sz="12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marR="0" lvl="1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marR="0" lvl="2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marR="0" lvl="3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marR="0" lvl="4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marR="0" lvl="5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marR="0" lvl="6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marR="0" lvl="7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marR="0" lvl="8" indent="-3048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ntano Sans"/>
              <a:buNone/>
              <a:defRPr sz="2800" b="0" i="0" u="none" strike="noStrike" cap="none">
                <a:solidFill>
                  <a:schemeClr val="lt1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DAMILOLA OLAJUBUTU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Founder &amp; Executive Director,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Rural Nurture Initiative (RNI)</a:t>
            </a:r>
          </a:p>
        </p:txBody>
      </p:sp>
      <p:sp>
        <p:nvSpPr>
          <p:cNvPr id="118" name="Google Shape;118;p22">
            <a:extLst>
              <a:ext uri="{FF2B5EF4-FFF2-40B4-BE49-F238E27FC236}">
                <a16:creationId xmlns:a16="http://schemas.microsoft.com/office/drawing/2014/main" id="{ADE143B1-DF4A-F9DE-CE4A-1EC6A71CB1EE}"/>
              </a:ext>
            </a:extLst>
          </p:cNvPr>
          <p:cNvSpPr/>
          <p:nvPr/>
        </p:nvSpPr>
        <p:spPr>
          <a:xfrm flipH="1">
            <a:off x="5658449" y="-1113421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18;p22">
            <a:extLst>
              <a:ext uri="{FF2B5EF4-FFF2-40B4-BE49-F238E27FC236}">
                <a16:creationId xmlns:a16="http://schemas.microsoft.com/office/drawing/2014/main" id="{42EF93C8-971F-9962-B1CA-F4E2668DB6DA}"/>
              </a:ext>
            </a:extLst>
          </p:cNvPr>
          <p:cNvSpPr/>
          <p:nvPr/>
        </p:nvSpPr>
        <p:spPr>
          <a:xfrm rot="10228210" flipH="1">
            <a:off x="-772855" y="453688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8;p22">
            <a:extLst>
              <a:ext uri="{FF2B5EF4-FFF2-40B4-BE49-F238E27FC236}">
                <a16:creationId xmlns:a16="http://schemas.microsoft.com/office/drawing/2014/main" id="{A5219FEC-8B45-7C62-BFE4-CEDDDF93D6F4}"/>
              </a:ext>
            </a:extLst>
          </p:cNvPr>
          <p:cNvSpPr/>
          <p:nvPr/>
        </p:nvSpPr>
        <p:spPr>
          <a:xfrm rot="10228210" flipH="1">
            <a:off x="1416493" y="454060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18;p22">
            <a:extLst>
              <a:ext uri="{FF2B5EF4-FFF2-40B4-BE49-F238E27FC236}">
                <a16:creationId xmlns:a16="http://schemas.microsoft.com/office/drawing/2014/main" id="{49A06CAF-B510-D4DD-89EB-E10ED648E8BC}"/>
              </a:ext>
            </a:extLst>
          </p:cNvPr>
          <p:cNvSpPr/>
          <p:nvPr/>
        </p:nvSpPr>
        <p:spPr>
          <a:xfrm rot="10228210" flipH="1">
            <a:off x="3605841" y="454432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18;p22">
            <a:extLst>
              <a:ext uri="{FF2B5EF4-FFF2-40B4-BE49-F238E27FC236}">
                <a16:creationId xmlns:a16="http://schemas.microsoft.com/office/drawing/2014/main" id="{6CAB8064-E952-130A-871C-792B4E155DF7}"/>
              </a:ext>
            </a:extLst>
          </p:cNvPr>
          <p:cNvSpPr/>
          <p:nvPr/>
        </p:nvSpPr>
        <p:spPr>
          <a:xfrm rot="10228210" flipH="1">
            <a:off x="5795189" y="454804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18;p22">
            <a:extLst>
              <a:ext uri="{FF2B5EF4-FFF2-40B4-BE49-F238E27FC236}">
                <a16:creationId xmlns:a16="http://schemas.microsoft.com/office/drawing/2014/main" id="{A7C0DA43-863E-F9C2-3201-88DEDD0657CD}"/>
              </a:ext>
            </a:extLst>
          </p:cNvPr>
          <p:cNvSpPr/>
          <p:nvPr/>
        </p:nvSpPr>
        <p:spPr>
          <a:xfrm rot="10228210" flipH="1">
            <a:off x="7984537" y="455176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334;p32">
            <a:extLst>
              <a:ext uri="{FF2B5EF4-FFF2-40B4-BE49-F238E27FC236}">
                <a16:creationId xmlns:a16="http://schemas.microsoft.com/office/drawing/2014/main" id="{BA158E63-F3BE-5366-4C5C-EC9A24849B60}"/>
              </a:ext>
            </a:extLst>
          </p:cNvPr>
          <p:cNvSpPr txBox="1">
            <a:spLocks/>
          </p:cNvSpPr>
          <p:nvPr/>
        </p:nvSpPr>
        <p:spPr>
          <a:xfrm flipH="1">
            <a:off x="872413" y="443138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1899026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ctrTitle" idx="13"/>
          </p:nvPr>
        </p:nvSpPr>
        <p:spPr>
          <a:xfrm>
            <a:off x="2113853" y="353780"/>
            <a:ext cx="4916269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</a:rPr>
              <a:t>PRINCIPLES OF COMMUNITY ENGAGEMENT</a:t>
            </a:r>
            <a:br>
              <a:rPr lang="en-US" sz="1600" dirty="0">
                <a:solidFill>
                  <a:schemeClr val="lt1"/>
                </a:solidFill>
              </a:rPr>
            </a:br>
            <a:r>
              <a:rPr lang="en-US" sz="1600" dirty="0">
                <a:solidFill>
                  <a:schemeClr val="lt1"/>
                </a:solidFill>
              </a:rPr>
              <a:t>(CTSAC, 2011)</a:t>
            </a:r>
          </a:p>
        </p:txBody>
      </p:sp>
      <p:cxnSp>
        <p:nvCxnSpPr>
          <p:cNvPr id="124" name="Google Shape;124;p23"/>
          <p:cNvCxnSpPr/>
          <p:nvPr/>
        </p:nvCxnSpPr>
        <p:spPr>
          <a:xfrm>
            <a:off x="58712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3"/>
          <p:cNvCxnSpPr/>
          <p:nvPr/>
        </p:nvCxnSpPr>
        <p:spPr>
          <a:xfrm>
            <a:off x="32495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3"/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INCLUSIVITY</a:t>
            </a:r>
          </a:p>
        </p:txBody>
      </p:sp>
      <p:sp>
        <p:nvSpPr>
          <p:cNvPr id="127" name="Google Shape;127;p23"/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TRANSPARENCY</a:t>
            </a:r>
          </a:p>
        </p:txBody>
      </p:sp>
      <p:sp>
        <p:nvSpPr>
          <p:cNvPr id="128" name="Google Shape;128;p23"/>
          <p:cNvSpPr txBox="1">
            <a:spLocks noGrp="1"/>
          </p:cNvSpPr>
          <p:nvPr>
            <p:ph type="ctrTitle" idx="5"/>
          </p:nvPr>
        </p:nvSpPr>
        <p:spPr>
          <a:xfrm>
            <a:off x="6310219" y="2333321"/>
            <a:ext cx="183191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CULTURAL SENSITIVITY</a:t>
            </a:r>
          </a:p>
        </p:txBody>
      </p:sp>
      <p:sp>
        <p:nvSpPr>
          <p:cNvPr id="129" name="Google Shape;129;p23"/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Ensure representation of all groups, especially marginalized voices (e.g., women, youth, people with disabilities).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3"/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Maintain open communication about goals, processes, and progress to build trust and align expectations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2" name="Google Shape;132;p23"/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23"/>
          <p:cNvSpPr txBox="1">
            <a:spLocks noGrp="1"/>
          </p:cNvSpPr>
          <p:nvPr>
            <p:ph type="subTitle" idx="4"/>
          </p:nvPr>
        </p:nvSpPr>
        <p:spPr>
          <a:xfrm>
            <a:off x="624367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accent3"/>
                </a:solidFill>
              </a:rPr>
              <a:t>Respect and integrate local traditions, norms, and values in development approaches</a:t>
            </a: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subTitle" idx="6"/>
          </p:nvPr>
        </p:nvSpPr>
        <p:spPr>
          <a:xfrm>
            <a:off x="2267025" y="4089056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Build mutually beneficial relationships in which both the community and the organization gain value from the engagement process</a:t>
            </a:r>
          </a:p>
          <a:p>
            <a:pPr marL="0" indent="0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RECIPROCITY</a:t>
            </a:r>
          </a:p>
        </p:txBody>
      </p:sp>
      <p:sp>
        <p:nvSpPr>
          <p:cNvPr id="137" name="Google Shape;137;p23"/>
          <p:cNvSpPr txBox="1">
            <a:spLocks noGrp="1"/>
          </p:cNvSpPr>
          <p:nvPr>
            <p:ph type="title" idx="17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subTitle" idx="8"/>
          </p:nvPr>
        </p:nvSpPr>
        <p:spPr>
          <a:xfrm>
            <a:off x="4892774" y="403110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endParaRPr lang="en-US" dirty="0">
              <a:solidFill>
                <a:schemeClr val="accent3"/>
              </a:solidFill>
            </a:endParaRPr>
          </a:p>
          <a:p>
            <a:pPr marL="0" indent="0"/>
            <a:r>
              <a:rPr lang="en-US" dirty="0">
                <a:solidFill>
                  <a:schemeClr val="accent3"/>
                </a:solidFill>
              </a:rPr>
              <a:t>Allow community members to co-create and contribute to decision-making, promoting shared ownership.</a:t>
            </a:r>
          </a:p>
        </p:txBody>
      </p:sp>
      <p:sp>
        <p:nvSpPr>
          <p:cNvPr id="139" name="Google Shape;139;p23"/>
          <p:cNvSpPr txBox="1">
            <a:spLocks noGrp="1"/>
          </p:cNvSpPr>
          <p:nvPr>
            <p:ph type="ctrTitle" idx="9"/>
          </p:nvPr>
        </p:nvSpPr>
        <p:spPr>
          <a:xfrm>
            <a:off x="5077124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PARTICIPATORY DECISION-MAKING</a:t>
            </a:r>
          </a:p>
        </p:txBody>
      </p:sp>
      <p:sp>
        <p:nvSpPr>
          <p:cNvPr id="140" name="Google Shape;140;p23"/>
          <p:cNvSpPr txBox="1">
            <a:spLocks noGrp="1"/>
          </p:cNvSpPr>
          <p:nvPr>
            <p:ph type="title" idx="18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1" name="Google Shape;141;p23"/>
          <p:cNvCxnSpPr/>
          <p:nvPr/>
        </p:nvCxnSpPr>
        <p:spPr>
          <a:xfrm>
            <a:off x="4572025" y="35188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/>
          <p:cNvSpPr/>
          <p:nvPr/>
        </p:nvSpPr>
        <p:spPr>
          <a:xfrm rot="899825">
            <a:off x="-1428364" y="3728917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/>
          <p:nvPr/>
        </p:nvSpPr>
        <p:spPr>
          <a:xfrm rot="-3036684">
            <a:off x="7582353" y="4618566"/>
            <a:ext cx="2950470" cy="231674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6A3A79F5-5016-04E7-C0F4-6D79674F76CD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0926445B-7DC7-42EC-00AF-C401ADD37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Google Shape;124;p23">
            <a:extLst>
              <a:ext uri="{FF2B5EF4-FFF2-40B4-BE49-F238E27FC236}">
                <a16:creationId xmlns:a16="http://schemas.microsoft.com/office/drawing/2014/main" id="{F5CF1415-330F-3BE2-BEA1-95D335CFA80E}"/>
              </a:ext>
            </a:extLst>
          </p:cNvPr>
          <p:cNvCxnSpPr/>
          <p:nvPr/>
        </p:nvCxnSpPr>
        <p:spPr>
          <a:xfrm>
            <a:off x="58712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3">
            <a:extLst>
              <a:ext uri="{FF2B5EF4-FFF2-40B4-BE49-F238E27FC236}">
                <a16:creationId xmlns:a16="http://schemas.microsoft.com/office/drawing/2014/main" id="{1DEE615F-96C6-CFF3-4448-43F9EAED01CF}"/>
              </a:ext>
            </a:extLst>
          </p:cNvPr>
          <p:cNvCxnSpPr/>
          <p:nvPr/>
        </p:nvCxnSpPr>
        <p:spPr>
          <a:xfrm>
            <a:off x="32495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3">
            <a:extLst>
              <a:ext uri="{FF2B5EF4-FFF2-40B4-BE49-F238E27FC236}">
                <a16:creationId xmlns:a16="http://schemas.microsoft.com/office/drawing/2014/main" id="{BB53B42F-D284-76D3-BFF0-C76DBFCD080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FLEXIBILITY</a:t>
            </a:r>
          </a:p>
        </p:txBody>
      </p:sp>
      <p:sp>
        <p:nvSpPr>
          <p:cNvPr id="127" name="Google Shape;127;p23">
            <a:extLst>
              <a:ext uri="{FF2B5EF4-FFF2-40B4-BE49-F238E27FC236}">
                <a16:creationId xmlns:a16="http://schemas.microsoft.com/office/drawing/2014/main" id="{7D04AB45-4C00-4B6F-8BDC-2A2DBAE66334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>
            <a:off x="3638927" y="2340556"/>
            <a:ext cx="1847201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SUSTAINABILITY FOCUS</a:t>
            </a:r>
          </a:p>
        </p:txBody>
      </p:sp>
      <p:sp>
        <p:nvSpPr>
          <p:cNvPr id="128" name="Google Shape;128;p23">
            <a:extLst>
              <a:ext uri="{FF2B5EF4-FFF2-40B4-BE49-F238E27FC236}">
                <a16:creationId xmlns:a16="http://schemas.microsoft.com/office/drawing/2014/main" id="{67E83007-0F86-4B7A-CFE2-A55D6703269C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428027" y="2335917"/>
            <a:ext cx="183191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129" name="Google Shape;129;p23">
            <a:extLst>
              <a:ext uri="{FF2B5EF4-FFF2-40B4-BE49-F238E27FC236}">
                <a16:creationId xmlns:a16="http://schemas.microsoft.com/office/drawing/2014/main" id="{E89F64CC-B747-19E8-A389-ACEA388DCBB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Remain adaptable and responsive to evolving community needs, challenges, and feedback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0" name="Google Shape;130;p23">
            <a:extLst>
              <a:ext uri="{FF2B5EF4-FFF2-40B4-BE49-F238E27FC236}">
                <a16:creationId xmlns:a16="http://schemas.microsoft.com/office/drawing/2014/main" id="{BA24ECB2-8269-32E5-D8CB-C7B361ED5FBC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06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1" name="Google Shape;131;p23">
            <a:extLst>
              <a:ext uri="{FF2B5EF4-FFF2-40B4-BE49-F238E27FC236}">
                <a16:creationId xmlns:a16="http://schemas.microsoft.com/office/drawing/2014/main" id="{80129EF7-7EDE-BCA5-0900-6F37E587A7D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Engage with a long-term perspective, ensuring that community involvement continues beyond initial interventions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2" name="Google Shape;132;p23">
            <a:extLst>
              <a:ext uri="{FF2B5EF4-FFF2-40B4-BE49-F238E27FC236}">
                <a16:creationId xmlns:a16="http://schemas.microsoft.com/office/drawing/2014/main" id="{989805C1-D45D-E0F4-6D13-BEDA76A5591F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07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33" name="Google Shape;133;p23">
            <a:extLst>
              <a:ext uri="{FF2B5EF4-FFF2-40B4-BE49-F238E27FC236}">
                <a16:creationId xmlns:a16="http://schemas.microsoft.com/office/drawing/2014/main" id="{F1701882-CDC0-01DE-C31C-DB680BE5008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361486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accent3"/>
                </a:solidFill>
              </a:rPr>
              <a:t>Continuously assess the effectiveness of engagement efforts, gathering feedback to make improvements</a:t>
            </a:r>
          </a:p>
        </p:txBody>
      </p:sp>
      <p:sp>
        <p:nvSpPr>
          <p:cNvPr id="134" name="Google Shape;134;p23">
            <a:extLst>
              <a:ext uri="{FF2B5EF4-FFF2-40B4-BE49-F238E27FC236}">
                <a16:creationId xmlns:a16="http://schemas.microsoft.com/office/drawing/2014/main" id="{3C43932C-F619-DE8D-A8FE-6EF24505237D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08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2" name="Google Shape;142;p23">
            <a:extLst>
              <a:ext uri="{FF2B5EF4-FFF2-40B4-BE49-F238E27FC236}">
                <a16:creationId xmlns:a16="http://schemas.microsoft.com/office/drawing/2014/main" id="{3CE1D97D-8E5B-4D77-AED9-82E852C223AF}"/>
              </a:ext>
            </a:extLst>
          </p:cNvPr>
          <p:cNvSpPr/>
          <p:nvPr/>
        </p:nvSpPr>
        <p:spPr>
          <a:xfrm rot="899825">
            <a:off x="-1428364" y="3728917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>
            <a:extLst>
              <a:ext uri="{FF2B5EF4-FFF2-40B4-BE49-F238E27FC236}">
                <a16:creationId xmlns:a16="http://schemas.microsoft.com/office/drawing/2014/main" id="{DBD59B15-54A2-8202-0B36-7FD9FDF1AECD}"/>
              </a:ext>
            </a:extLst>
          </p:cNvPr>
          <p:cNvSpPr/>
          <p:nvPr/>
        </p:nvSpPr>
        <p:spPr>
          <a:xfrm rot="-3036684">
            <a:off x="7582353" y="4618566"/>
            <a:ext cx="2950470" cy="231674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04E40B-1C2A-85C9-AF3F-E75E7F63FE21}"/>
              </a:ext>
            </a:extLst>
          </p:cNvPr>
          <p:cNvSpPr/>
          <p:nvPr/>
        </p:nvSpPr>
        <p:spPr>
          <a:xfrm>
            <a:off x="2932738" y="3243550"/>
            <a:ext cx="65676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6D0929-7463-FA06-6857-CF9D068E8E5C}"/>
              </a:ext>
            </a:extLst>
          </p:cNvPr>
          <p:cNvSpPr/>
          <p:nvPr/>
        </p:nvSpPr>
        <p:spPr>
          <a:xfrm>
            <a:off x="5542845" y="3243550"/>
            <a:ext cx="656760" cy="57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23;p23">
            <a:extLst>
              <a:ext uri="{FF2B5EF4-FFF2-40B4-BE49-F238E27FC236}">
                <a16:creationId xmlns:a16="http://schemas.microsoft.com/office/drawing/2014/main" id="{70406D54-1740-09BC-176B-37342EE21D7A}"/>
              </a:ext>
            </a:extLst>
          </p:cNvPr>
          <p:cNvSpPr txBox="1">
            <a:spLocks/>
          </p:cNvSpPr>
          <p:nvPr/>
        </p:nvSpPr>
        <p:spPr>
          <a:xfrm>
            <a:off x="2113853" y="353780"/>
            <a:ext cx="4916269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en-US" sz="1600" dirty="0"/>
              <a:t>PRINCIPLES OF COMMUNITY ENGAGEMENT</a:t>
            </a:r>
            <a:br>
              <a:rPr lang="en-US" sz="1600" dirty="0"/>
            </a:br>
            <a:r>
              <a:rPr lang="en-US" sz="1600" dirty="0"/>
              <a:t>(CTSAC, 2011)</a:t>
            </a:r>
          </a:p>
        </p:txBody>
      </p:sp>
      <p:sp>
        <p:nvSpPr>
          <p:cNvPr id="20" name="Google Shape;334;p32">
            <a:extLst>
              <a:ext uri="{FF2B5EF4-FFF2-40B4-BE49-F238E27FC236}">
                <a16:creationId xmlns:a16="http://schemas.microsoft.com/office/drawing/2014/main" id="{4027E76D-8506-2857-AFE1-E425513788A2}"/>
              </a:ext>
            </a:extLst>
          </p:cNvPr>
          <p:cNvSpPr txBox="1">
            <a:spLocks/>
          </p:cNvSpPr>
          <p:nvPr/>
        </p:nvSpPr>
        <p:spPr>
          <a:xfrm flipH="1">
            <a:off x="3555432" y="4720433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3218528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39"/>
          <p:cNvGrpSpPr/>
          <p:nvPr/>
        </p:nvGrpSpPr>
        <p:grpSpPr>
          <a:xfrm>
            <a:off x="1247650" y="1865873"/>
            <a:ext cx="6788675" cy="1557238"/>
            <a:chOff x="1247650" y="1865873"/>
            <a:chExt cx="6788675" cy="1557238"/>
          </a:xfrm>
        </p:grpSpPr>
        <p:grpSp>
          <p:nvGrpSpPr>
            <p:cNvPr id="415" name="Google Shape;415;p39"/>
            <p:cNvGrpSpPr/>
            <p:nvPr/>
          </p:nvGrpSpPr>
          <p:grpSpPr>
            <a:xfrm>
              <a:off x="1247650" y="1865873"/>
              <a:ext cx="6648477" cy="1557238"/>
              <a:chOff x="1247650" y="2075423"/>
              <a:chExt cx="6648477" cy="1557238"/>
            </a:xfrm>
          </p:grpSpPr>
          <p:sp>
            <p:nvSpPr>
              <p:cNvPr id="416" name="Google Shape;416;p39"/>
              <p:cNvSpPr/>
              <p:nvPr/>
            </p:nvSpPr>
            <p:spPr>
              <a:xfrm>
                <a:off x="6633862" y="2075423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9"/>
              <p:cNvSpPr/>
              <p:nvPr/>
            </p:nvSpPr>
            <p:spPr>
              <a:xfrm>
                <a:off x="5359252" y="2806965"/>
                <a:ext cx="953461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9"/>
              <p:cNvSpPr/>
              <p:nvPr/>
            </p:nvSpPr>
            <p:spPr>
              <a:xfrm>
                <a:off x="1601478" y="2075425"/>
                <a:ext cx="953316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9"/>
              <p:cNvSpPr/>
              <p:nvPr/>
            </p:nvSpPr>
            <p:spPr>
              <a:xfrm>
                <a:off x="2857827" y="2807112"/>
                <a:ext cx="953370" cy="825320"/>
              </a:xfrm>
              <a:custGeom>
                <a:avLst/>
                <a:gdLst/>
                <a:ahLst/>
                <a:cxnLst/>
                <a:rect l="l" t="t" r="r" b="b"/>
                <a:pathLst>
                  <a:path w="57780" h="50027" extrusionOk="0">
                    <a:moveTo>
                      <a:pt x="14452" y="0"/>
                    </a:moveTo>
                    <a:lnTo>
                      <a:pt x="0" y="25013"/>
                    </a:lnTo>
                    <a:lnTo>
                      <a:pt x="14452" y="50027"/>
                    </a:lnTo>
                    <a:lnTo>
                      <a:pt x="43328" y="50027"/>
                    </a:lnTo>
                    <a:lnTo>
                      <a:pt x="57780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9"/>
              <p:cNvSpPr/>
              <p:nvPr/>
            </p:nvSpPr>
            <p:spPr>
              <a:xfrm>
                <a:off x="4097386" y="207542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3"/>
                    </a:lnTo>
                    <a:lnTo>
                      <a:pt x="14439" y="50027"/>
                    </a:lnTo>
                    <a:lnTo>
                      <a:pt x="43328" y="50027"/>
                    </a:lnTo>
                    <a:lnTo>
                      <a:pt x="57767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9"/>
              <p:cNvSpPr/>
              <p:nvPr/>
            </p:nvSpPr>
            <p:spPr>
              <a:xfrm>
                <a:off x="1247650" y="2490334"/>
                <a:ext cx="6648477" cy="729445"/>
              </a:xfrm>
              <a:custGeom>
                <a:avLst/>
                <a:gdLst/>
                <a:ahLst/>
                <a:cxnLst/>
                <a:rect l="l" t="t" r="r" b="b"/>
                <a:pathLst>
                  <a:path w="285373" h="31310" fill="none" extrusionOk="0">
                    <a:moveTo>
                      <a:pt x="285373" y="3317"/>
                    </a:moveTo>
                    <a:lnTo>
                      <a:pt x="269256" y="31309"/>
                    </a:lnTo>
                    <a:lnTo>
                      <a:pt x="233095" y="31309"/>
                    </a:lnTo>
                    <a:lnTo>
                      <a:pt x="215067" y="352"/>
                    </a:lnTo>
                    <a:lnTo>
                      <a:pt x="179426" y="352"/>
                    </a:lnTo>
                    <a:lnTo>
                      <a:pt x="161606" y="31218"/>
                    </a:lnTo>
                    <a:lnTo>
                      <a:pt x="125718" y="31309"/>
                    </a:lnTo>
                    <a:lnTo>
                      <a:pt x="107651" y="0"/>
                    </a:lnTo>
                    <a:lnTo>
                      <a:pt x="71490" y="0"/>
                    </a:lnTo>
                    <a:lnTo>
                      <a:pt x="53669" y="31075"/>
                    </a:lnTo>
                    <a:lnTo>
                      <a:pt x="18042" y="31075"/>
                    </a:lnTo>
                    <a:lnTo>
                      <a:pt x="0" y="118"/>
                    </a:lnTo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2"/>
                </a:solidFill>
                <a:prstDash val="solid"/>
                <a:miter lim="130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22" name="Google Shape;422;p39"/>
            <p:cNvCxnSpPr/>
            <p:nvPr/>
          </p:nvCxnSpPr>
          <p:spPr>
            <a:xfrm rot="10800000" flipH="1">
              <a:off x="7527825" y="2112925"/>
              <a:ext cx="508500" cy="8883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23" name="Google Shape;423;p39"/>
          <p:cNvSpPr txBox="1">
            <a:spLocks noGrp="1"/>
          </p:cNvSpPr>
          <p:nvPr>
            <p:ph type="ctrTitle"/>
          </p:nvPr>
        </p:nvSpPr>
        <p:spPr>
          <a:xfrm>
            <a:off x="2726727" y="218305"/>
            <a:ext cx="3687392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LEVELS OF COMMUNITY INVOLVEMENT</a:t>
            </a:r>
            <a:endParaRPr dirty="0"/>
          </a:p>
        </p:txBody>
      </p:sp>
      <p:sp>
        <p:nvSpPr>
          <p:cNvPr id="424" name="Google Shape;424;p39"/>
          <p:cNvSpPr txBox="1"/>
          <p:nvPr/>
        </p:nvSpPr>
        <p:spPr>
          <a:xfrm>
            <a:off x="1523039" y="2232900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INFORM</a:t>
            </a:r>
          </a:p>
        </p:txBody>
      </p:sp>
      <p:sp>
        <p:nvSpPr>
          <p:cNvPr id="425" name="Google Shape;425;p39"/>
          <p:cNvSpPr txBox="1"/>
          <p:nvPr/>
        </p:nvSpPr>
        <p:spPr>
          <a:xfrm>
            <a:off x="1276350" y="847646"/>
            <a:ext cx="170658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Provide the community with information to help them understand issues, alternatives, and potential solutions. This level is generally one-way communication</a:t>
            </a:r>
            <a:endParaRPr sz="900" dirty="0">
              <a:solidFill>
                <a:schemeClr val="accent3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cxnSp>
        <p:nvCxnSpPr>
          <p:cNvPr id="430" name="Google Shape;430;p39"/>
          <p:cNvCxnSpPr/>
          <p:nvPr/>
        </p:nvCxnSpPr>
        <p:spPr>
          <a:xfrm rot="10800000">
            <a:off x="-51750" y="74025"/>
            <a:ext cx="1328100" cy="2259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1" name="Google Shape;431;p39"/>
          <p:cNvCxnSpPr/>
          <p:nvPr/>
        </p:nvCxnSpPr>
        <p:spPr>
          <a:xfrm rot="10800000">
            <a:off x="7525875" y="3012050"/>
            <a:ext cx="1266900" cy="2162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39"/>
          <p:cNvSpPr txBox="1"/>
          <p:nvPr/>
        </p:nvSpPr>
        <p:spPr>
          <a:xfrm>
            <a:off x="1604339" y="1950125"/>
            <a:ext cx="9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1</a:t>
            </a:r>
          </a:p>
        </p:txBody>
      </p:sp>
      <p:sp>
        <p:nvSpPr>
          <p:cNvPr id="433" name="Google Shape;433;p39"/>
          <p:cNvSpPr txBox="1"/>
          <p:nvPr/>
        </p:nvSpPr>
        <p:spPr>
          <a:xfrm>
            <a:off x="4019473" y="2232900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INVOLVE</a:t>
            </a:r>
            <a:endParaRPr sz="9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4" name="Google Shape;434;p39"/>
          <p:cNvSpPr txBox="1"/>
          <p:nvPr/>
        </p:nvSpPr>
        <p:spPr>
          <a:xfrm>
            <a:off x="4100773" y="1950125"/>
            <a:ext cx="9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3</a:t>
            </a:r>
            <a:endParaRPr sz="16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5" name="Google Shape;435;p39"/>
          <p:cNvSpPr txBox="1"/>
          <p:nvPr/>
        </p:nvSpPr>
        <p:spPr>
          <a:xfrm>
            <a:off x="6554564" y="2232900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EMPOWER</a:t>
            </a:r>
            <a:endParaRPr sz="9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6" name="Google Shape;436;p39"/>
          <p:cNvSpPr txBox="1"/>
          <p:nvPr/>
        </p:nvSpPr>
        <p:spPr>
          <a:xfrm>
            <a:off x="6635864" y="1950125"/>
            <a:ext cx="9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5</a:t>
            </a:r>
            <a:endParaRPr sz="16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7" name="Google Shape;437;p39"/>
          <p:cNvSpPr txBox="1"/>
          <p:nvPr/>
        </p:nvSpPr>
        <p:spPr>
          <a:xfrm>
            <a:off x="5281649" y="2884104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COLLABORATE</a:t>
            </a:r>
          </a:p>
        </p:txBody>
      </p:sp>
      <p:sp>
        <p:nvSpPr>
          <p:cNvPr id="438" name="Google Shape;438;p39"/>
          <p:cNvSpPr txBox="1"/>
          <p:nvPr/>
        </p:nvSpPr>
        <p:spPr>
          <a:xfrm>
            <a:off x="5377939" y="2676279"/>
            <a:ext cx="9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4</a:t>
            </a:r>
            <a:endParaRPr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39" name="Google Shape;439;p39"/>
          <p:cNvSpPr txBox="1"/>
          <p:nvPr/>
        </p:nvSpPr>
        <p:spPr>
          <a:xfrm>
            <a:off x="2784841" y="2959054"/>
            <a:ext cx="110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CONSULT</a:t>
            </a:r>
            <a:endParaRPr sz="9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440" name="Google Shape;440;p39"/>
          <p:cNvSpPr txBox="1"/>
          <p:nvPr/>
        </p:nvSpPr>
        <p:spPr>
          <a:xfrm>
            <a:off x="2862779" y="2676279"/>
            <a:ext cx="939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rPr>
              <a:t>2</a:t>
            </a:r>
            <a:endParaRPr sz="1600" b="1" dirty="0">
              <a:solidFill>
                <a:schemeClr val="lt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" name="Google Shape;425;p39">
            <a:extLst>
              <a:ext uri="{FF2B5EF4-FFF2-40B4-BE49-F238E27FC236}">
                <a16:creationId xmlns:a16="http://schemas.microsoft.com/office/drawing/2014/main" id="{5950481D-4522-4C63-A957-0381B6D438AA}"/>
              </a:ext>
            </a:extLst>
          </p:cNvPr>
          <p:cNvSpPr txBox="1"/>
          <p:nvPr/>
        </p:nvSpPr>
        <p:spPr>
          <a:xfrm>
            <a:off x="3717130" y="979342"/>
            <a:ext cx="170658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Work directly with the community throughout the process to ensure concerns and aspirations are consistently understood and considered</a:t>
            </a:r>
            <a:endParaRPr sz="900" dirty="0">
              <a:solidFill>
                <a:schemeClr val="accent3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4" name="Google Shape;425;p39">
            <a:extLst>
              <a:ext uri="{FF2B5EF4-FFF2-40B4-BE49-F238E27FC236}">
                <a16:creationId xmlns:a16="http://schemas.microsoft.com/office/drawing/2014/main" id="{2B92C85C-C3AB-3312-A523-4C04B6F01981}"/>
              </a:ext>
            </a:extLst>
          </p:cNvPr>
          <p:cNvSpPr txBox="1"/>
          <p:nvPr/>
        </p:nvSpPr>
        <p:spPr>
          <a:xfrm>
            <a:off x="6295339" y="877584"/>
            <a:ext cx="170658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Place final decision-making in the hands of the community. The community has significant control, often leading to shared ownership and responsibility for the project's success</a:t>
            </a:r>
          </a:p>
        </p:txBody>
      </p:sp>
      <p:sp>
        <p:nvSpPr>
          <p:cNvPr id="5" name="Google Shape;425;p39">
            <a:extLst>
              <a:ext uri="{FF2B5EF4-FFF2-40B4-BE49-F238E27FC236}">
                <a16:creationId xmlns:a16="http://schemas.microsoft.com/office/drawing/2014/main" id="{93454A8A-830A-6497-7EC9-58430B892A23}"/>
              </a:ext>
            </a:extLst>
          </p:cNvPr>
          <p:cNvSpPr txBox="1"/>
          <p:nvPr/>
        </p:nvSpPr>
        <p:spPr>
          <a:xfrm>
            <a:off x="2462717" y="3457029"/>
            <a:ext cx="170658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accent3"/>
                </a:solidFill>
                <a:latin typeface="Assistant Light" pitchFamily="2" charset="-79"/>
                <a:cs typeface="Assistant Light" pitchFamily="2" charset="-79"/>
              </a:rPr>
              <a:t>Obtain public feedback on analysis, alternatives and/or decisions. </a:t>
            </a:r>
            <a:endParaRPr lang="en-US" sz="900" dirty="0">
              <a:solidFill>
                <a:schemeClr val="accent3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  <p:sp>
        <p:nvSpPr>
          <p:cNvPr id="6" name="Google Shape;425;p39">
            <a:extLst>
              <a:ext uri="{FF2B5EF4-FFF2-40B4-BE49-F238E27FC236}">
                <a16:creationId xmlns:a16="http://schemas.microsoft.com/office/drawing/2014/main" id="{8267849F-FB8E-152A-97D4-48E8B136D1F0}"/>
              </a:ext>
            </a:extLst>
          </p:cNvPr>
          <p:cNvSpPr txBox="1"/>
          <p:nvPr/>
        </p:nvSpPr>
        <p:spPr>
          <a:xfrm>
            <a:off x="4994296" y="3457029"/>
            <a:ext cx="1706586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9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Partner with the community in each aspect of decision-making, including developing alternatives and identifying preferred solutions. At this level, community input has a more substantial impact on outcomes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466AE-DEA4-21DF-757E-B83341845656}"/>
              </a:ext>
            </a:extLst>
          </p:cNvPr>
          <p:cNvSpPr txBox="1"/>
          <p:nvPr/>
        </p:nvSpPr>
        <p:spPr>
          <a:xfrm>
            <a:off x="8338306" y="4009206"/>
            <a:ext cx="5167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C0C0C0"/>
                </a:highlight>
                <a:latin typeface="Assistant Light" pitchFamily="2" charset="-79"/>
                <a:cs typeface="Assistant Light" pitchFamily="2" charset="-79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DD4B-F2C8-9DC0-0398-DD39DC7BCB53}"/>
              </a:ext>
            </a:extLst>
          </p:cNvPr>
          <p:cNvSpPr txBox="1"/>
          <p:nvPr/>
        </p:nvSpPr>
        <p:spPr>
          <a:xfrm>
            <a:off x="7213271" y="4489601"/>
            <a:ext cx="1485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Where is your</a:t>
            </a: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organization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EB6BFC-6365-A272-8F02-C17D383AA9A2}"/>
              </a:ext>
            </a:extLst>
          </p:cNvPr>
          <p:cNvSpPr txBox="1"/>
          <p:nvPr/>
        </p:nvSpPr>
        <p:spPr>
          <a:xfrm>
            <a:off x="434948" y="3098309"/>
            <a:ext cx="632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bg1">
                    <a:lumMod val="90000"/>
                  </a:schemeClr>
                </a:solidFill>
                <a:latin typeface="Assistant Light" pitchFamily="2" charset="-79"/>
                <a:cs typeface="Assistant Light" pitchFamily="2" charset="-79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AD6480-300E-B711-A46A-D34CE0FCD963}"/>
              </a:ext>
            </a:extLst>
          </p:cNvPr>
          <p:cNvSpPr txBox="1"/>
          <p:nvPr/>
        </p:nvSpPr>
        <p:spPr>
          <a:xfrm>
            <a:off x="875444" y="3600562"/>
            <a:ext cx="63286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>
                <a:solidFill>
                  <a:schemeClr val="accent2">
                    <a:lumMod val="40000"/>
                    <a:lumOff val="60000"/>
                  </a:schemeClr>
                </a:solidFill>
                <a:latin typeface="Assistant Light" pitchFamily="2" charset="-79"/>
                <a:cs typeface="Assistant Light" pitchFamily="2" charset="-79"/>
              </a:rPr>
              <a:t>?</a:t>
            </a:r>
          </a:p>
        </p:txBody>
      </p:sp>
      <p:sp>
        <p:nvSpPr>
          <p:cNvPr id="13" name="Google Shape;334;p32">
            <a:extLst>
              <a:ext uri="{FF2B5EF4-FFF2-40B4-BE49-F238E27FC236}">
                <a16:creationId xmlns:a16="http://schemas.microsoft.com/office/drawing/2014/main" id="{872CEE81-F988-452E-8D9C-EF9A1DA03AA9}"/>
              </a:ext>
            </a:extLst>
          </p:cNvPr>
          <p:cNvSpPr txBox="1">
            <a:spLocks/>
          </p:cNvSpPr>
          <p:nvPr/>
        </p:nvSpPr>
        <p:spPr>
          <a:xfrm flipH="1">
            <a:off x="3555432" y="4720433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EA14B6-2D6E-C2A0-F31B-4D70219FD8AD}"/>
              </a:ext>
            </a:extLst>
          </p:cNvPr>
          <p:cNvSpPr txBox="1"/>
          <p:nvPr/>
        </p:nvSpPr>
        <p:spPr>
          <a:xfrm>
            <a:off x="1582434" y="4186578"/>
            <a:ext cx="1476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accent3"/>
                </a:solidFill>
                <a:effectLst/>
                <a:latin typeface="Assistant Light" pitchFamily="2" charset="-79"/>
                <a:cs typeface="Assistant Light" pitchFamily="2" charset="-79"/>
              </a:rPr>
              <a:t>Source: IAP2 (2018) 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>
          <a:extLst>
            <a:ext uri="{FF2B5EF4-FFF2-40B4-BE49-F238E27FC236}">
              <a16:creationId xmlns:a16="http://schemas.microsoft.com/office/drawing/2014/main" id="{D52EA0DD-D602-8E72-0E17-B150F7F61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>
            <a:extLst>
              <a:ext uri="{FF2B5EF4-FFF2-40B4-BE49-F238E27FC236}">
                <a16:creationId xmlns:a16="http://schemas.microsoft.com/office/drawing/2014/main" id="{92A90550-3E37-0374-352C-E626CB2776B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PROCESS</a:t>
            </a:r>
            <a:endParaRPr dirty="0"/>
          </a:p>
        </p:txBody>
      </p:sp>
      <p:sp>
        <p:nvSpPr>
          <p:cNvPr id="182" name="Google Shape;182;p27">
            <a:extLst>
              <a:ext uri="{FF2B5EF4-FFF2-40B4-BE49-F238E27FC236}">
                <a16:creationId xmlns:a16="http://schemas.microsoft.com/office/drawing/2014/main" id="{E1D96C5B-FEF1-904E-E6C0-74B7E8FA521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300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/>
          <p:nvPr/>
        </p:nvSpPr>
        <p:spPr>
          <a:xfrm rot="-4500033">
            <a:off x="-1273432" y="3070398"/>
            <a:ext cx="3262617" cy="1970242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/>
          <p:nvPr/>
        </p:nvSpPr>
        <p:spPr>
          <a:xfrm rot="5400000">
            <a:off x="7282972" y="-391616"/>
            <a:ext cx="3262631" cy="1970235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163;p26">
            <a:extLst>
              <a:ext uri="{FF2B5EF4-FFF2-40B4-BE49-F238E27FC236}">
                <a16:creationId xmlns:a16="http://schemas.microsoft.com/office/drawing/2014/main" id="{B01BA352-FA15-5FE4-F53E-4272333ED38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038355" y="324329"/>
            <a:ext cx="5385692" cy="368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ENGAGEMENT PROCESS FOR SUSTAINABLE RURAL DEVELOPMENT</a:t>
            </a:r>
          </a:p>
        </p:txBody>
      </p:sp>
      <p:graphicFrame>
        <p:nvGraphicFramePr>
          <p:cNvPr id="29" name="Diagram 28">
            <a:extLst>
              <a:ext uri="{FF2B5EF4-FFF2-40B4-BE49-F238E27FC236}">
                <a16:creationId xmlns:a16="http://schemas.microsoft.com/office/drawing/2014/main" id="{3F5F231C-F484-1163-4218-7E51F23721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674542"/>
              </p:ext>
            </p:extLst>
          </p:nvPr>
        </p:nvGraphicFramePr>
        <p:xfrm>
          <a:off x="1413935" y="1546438"/>
          <a:ext cx="4478867" cy="3262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2FDDA6A7-0FBD-F8D6-EBD4-EAE7A739DEE5}"/>
              </a:ext>
            </a:extLst>
          </p:cNvPr>
          <p:cNvSpPr txBox="1"/>
          <p:nvPr/>
        </p:nvSpPr>
        <p:spPr>
          <a:xfrm>
            <a:off x="6129868" y="1353599"/>
            <a:ext cx="1926303" cy="1471493"/>
          </a:xfrm>
          <a:prstGeom prst="ellipse">
            <a:avLst/>
          </a:prstGeom>
          <a:solidFill>
            <a:srgbClr val="378E7B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Nunito Sans ExtraBold" pitchFamily="2" charset="0"/>
              </a:rPr>
              <a:t>Agency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Nunito Sans ExtraBold" pitchFamily="2" charset="0"/>
              </a:rPr>
              <a:t>Ownership </a:t>
            </a:r>
          </a:p>
          <a:p>
            <a:pPr algn="ctr">
              <a:spcAft>
                <a:spcPts val="1200"/>
              </a:spcAft>
            </a:pPr>
            <a:r>
              <a:rPr lang="en-US" b="1" dirty="0">
                <a:solidFill>
                  <a:schemeClr val="bg1"/>
                </a:solidFill>
                <a:latin typeface="Nunito Sans ExtraBold" pitchFamily="2" charset="0"/>
              </a:rPr>
              <a:t>Sustainability</a:t>
            </a:r>
          </a:p>
        </p:txBody>
      </p:sp>
      <p:sp>
        <p:nvSpPr>
          <p:cNvPr id="31" name="Google Shape;334;p32">
            <a:extLst>
              <a:ext uri="{FF2B5EF4-FFF2-40B4-BE49-F238E27FC236}">
                <a16:creationId xmlns:a16="http://schemas.microsoft.com/office/drawing/2014/main" id="{186C2A56-2CA3-5050-9C8C-1DD1C49E5F02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629A93E-5616-7D3E-C7AF-6FB8FDB34977}"/>
              </a:ext>
            </a:extLst>
          </p:cNvPr>
          <p:cNvSpPr/>
          <p:nvPr/>
        </p:nvSpPr>
        <p:spPr>
          <a:xfrm>
            <a:off x="0" y="0"/>
            <a:ext cx="262467" cy="5257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381;p36">
            <a:extLst>
              <a:ext uri="{FF2B5EF4-FFF2-40B4-BE49-F238E27FC236}">
                <a16:creationId xmlns:a16="http://schemas.microsoft.com/office/drawing/2014/main" id="{FCEB70E8-FC83-0240-DF57-9BAEFFB60737}"/>
              </a:ext>
            </a:extLst>
          </p:cNvPr>
          <p:cNvSpPr txBox="1"/>
          <p:nvPr/>
        </p:nvSpPr>
        <p:spPr>
          <a:xfrm flipH="1">
            <a:off x="835947" y="4475068"/>
            <a:ext cx="3141333" cy="45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tx1"/>
                </a:solidFill>
                <a:latin typeface="Assistant Light" pitchFamily="2" charset="-79"/>
                <a:ea typeface="Assistant Light"/>
                <a:cs typeface="Assistant Light" pitchFamily="2" charset="-79"/>
                <a:sym typeface="Assistant Light"/>
              </a:rPr>
              <a:t>Adapted from </a:t>
            </a:r>
            <a:r>
              <a:rPr lang="en-US" sz="11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Simpson and </a:t>
            </a:r>
            <a:r>
              <a:rPr lang="en-US" sz="1100" dirty="0" err="1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Omaleki</a:t>
            </a:r>
            <a:r>
              <a:rPr lang="en-US" sz="11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 (2019) </a:t>
            </a:r>
            <a:endParaRPr sz="1100" dirty="0">
              <a:solidFill>
                <a:schemeClr val="tx1"/>
              </a:solidFill>
              <a:latin typeface="Assistant Light" pitchFamily="2" charset="-79"/>
              <a:ea typeface="Assistant Light"/>
              <a:cs typeface="Assistant Light" pitchFamily="2" charset="-79"/>
              <a:sym typeface="Assistant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3FCC9F6B-581D-6395-CF5F-6669BDAE10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86;p32">
            <a:extLst>
              <a:ext uri="{FF2B5EF4-FFF2-40B4-BE49-F238E27FC236}">
                <a16:creationId xmlns:a16="http://schemas.microsoft.com/office/drawing/2014/main" id="{3CFBD31B-8F2B-E69A-562D-7829176B2C6E}"/>
              </a:ext>
            </a:extLst>
          </p:cNvPr>
          <p:cNvSpPr/>
          <p:nvPr/>
        </p:nvSpPr>
        <p:spPr>
          <a:xfrm>
            <a:off x="-1298644" y="101286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>
            <a:extLst>
              <a:ext uri="{FF2B5EF4-FFF2-40B4-BE49-F238E27FC236}">
                <a16:creationId xmlns:a16="http://schemas.microsoft.com/office/drawing/2014/main" id="{16BDFA61-A2A1-0C9A-9CDA-11E0B90C83AF}"/>
              </a:ext>
            </a:extLst>
          </p:cNvPr>
          <p:cNvSpPr/>
          <p:nvPr/>
        </p:nvSpPr>
        <p:spPr>
          <a:xfrm>
            <a:off x="1558648" y="1756972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>
            <a:extLst>
              <a:ext uri="{FF2B5EF4-FFF2-40B4-BE49-F238E27FC236}">
                <a16:creationId xmlns:a16="http://schemas.microsoft.com/office/drawing/2014/main" id="{BC7815E4-A76A-27C2-D1E5-52031C847723}"/>
              </a:ext>
            </a:extLst>
          </p:cNvPr>
          <p:cNvSpPr/>
          <p:nvPr/>
        </p:nvSpPr>
        <p:spPr>
          <a:xfrm>
            <a:off x="4096250" y="113168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>
            <a:extLst>
              <a:ext uri="{FF2B5EF4-FFF2-40B4-BE49-F238E27FC236}">
                <a16:creationId xmlns:a16="http://schemas.microsoft.com/office/drawing/2014/main" id="{222062B5-3D7B-9B1D-800B-691B414B5548}"/>
              </a:ext>
            </a:extLst>
          </p:cNvPr>
          <p:cNvSpPr/>
          <p:nvPr/>
        </p:nvSpPr>
        <p:spPr>
          <a:xfrm>
            <a:off x="5876913" y="2148573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291" name="Google Shape;291;p32">
            <a:extLst>
              <a:ext uri="{FF2B5EF4-FFF2-40B4-BE49-F238E27FC236}">
                <a16:creationId xmlns:a16="http://schemas.microsoft.com/office/drawing/2014/main" id="{6EC2161D-55B3-D69F-62C6-A26D0DA9BBD0}"/>
              </a:ext>
            </a:extLst>
          </p:cNvPr>
          <p:cNvGrpSpPr/>
          <p:nvPr/>
        </p:nvGrpSpPr>
        <p:grpSpPr>
          <a:xfrm>
            <a:off x="2723563" y="2201779"/>
            <a:ext cx="438935" cy="424808"/>
            <a:chOff x="1190625" y="322100"/>
            <a:chExt cx="5219200" cy="5051225"/>
          </a:xfrm>
        </p:grpSpPr>
        <p:sp>
          <p:nvSpPr>
            <p:cNvPr id="292" name="Google Shape;292;p32">
              <a:extLst>
                <a:ext uri="{FF2B5EF4-FFF2-40B4-BE49-F238E27FC236}">
                  <a16:creationId xmlns:a16="http://schemas.microsoft.com/office/drawing/2014/main" id="{6743FCE8-1E46-587C-E21A-45E39D2A0C12}"/>
                </a:ext>
              </a:extLst>
            </p:cNvPr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>
              <a:extLst>
                <a:ext uri="{FF2B5EF4-FFF2-40B4-BE49-F238E27FC236}">
                  <a16:creationId xmlns:a16="http://schemas.microsoft.com/office/drawing/2014/main" id="{2A1041FF-BFE2-60C7-D738-980CD16866CC}"/>
                </a:ext>
              </a:extLst>
            </p:cNvPr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>
              <a:extLst>
                <a:ext uri="{FF2B5EF4-FFF2-40B4-BE49-F238E27FC236}">
                  <a16:creationId xmlns:a16="http://schemas.microsoft.com/office/drawing/2014/main" id="{93763F2B-E1A8-30A6-7AF3-D66C707C8558}"/>
                </a:ext>
              </a:extLst>
            </p:cNvPr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>
              <a:extLst>
                <a:ext uri="{FF2B5EF4-FFF2-40B4-BE49-F238E27FC236}">
                  <a16:creationId xmlns:a16="http://schemas.microsoft.com/office/drawing/2014/main" id="{106344C1-4351-9EF9-C181-7210C4AB4A3C}"/>
                </a:ext>
              </a:extLst>
            </p:cNvPr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>
              <a:extLst>
                <a:ext uri="{FF2B5EF4-FFF2-40B4-BE49-F238E27FC236}">
                  <a16:creationId xmlns:a16="http://schemas.microsoft.com/office/drawing/2014/main" id="{93758DDE-CB12-EB17-D3A4-4259C5D356F6}"/>
                </a:ext>
              </a:extLst>
            </p:cNvPr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>
              <a:extLst>
                <a:ext uri="{FF2B5EF4-FFF2-40B4-BE49-F238E27FC236}">
                  <a16:creationId xmlns:a16="http://schemas.microsoft.com/office/drawing/2014/main" id="{23D42E68-D37D-D76A-A25E-8DA82133C7FD}"/>
                </a:ext>
              </a:extLst>
            </p:cNvPr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>
              <a:extLst>
                <a:ext uri="{FF2B5EF4-FFF2-40B4-BE49-F238E27FC236}">
                  <a16:creationId xmlns:a16="http://schemas.microsoft.com/office/drawing/2014/main" id="{9430F51B-1173-4846-1642-58243074674F}"/>
                </a:ext>
              </a:extLst>
            </p:cNvPr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>
              <a:extLst>
                <a:ext uri="{FF2B5EF4-FFF2-40B4-BE49-F238E27FC236}">
                  <a16:creationId xmlns:a16="http://schemas.microsoft.com/office/drawing/2014/main" id="{541B76C4-F222-440D-0369-C66665D6AFF7}"/>
                </a:ext>
              </a:extLst>
            </p:cNvPr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>
              <a:extLst>
                <a:ext uri="{FF2B5EF4-FFF2-40B4-BE49-F238E27FC236}">
                  <a16:creationId xmlns:a16="http://schemas.microsoft.com/office/drawing/2014/main" id="{E6B20AA1-D23A-2F68-F354-FE658A3B70E4}"/>
                </a:ext>
              </a:extLst>
            </p:cNvPr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>
              <a:extLst>
                <a:ext uri="{FF2B5EF4-FFF2-40B4-BE49-F238E27FC236}">
                  <a16:creationId xmlns:a16="http://schemas.microsoft.com/office/drawing/2014/main" id="{F52A8E78-23D6-B9DE-DDFE-2C42711FB01A}"/>
                </a:ext>
              </a:extLst>
            </p:cNvPr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>
              <a:extLst>
                <a:ext uri="{FF2B5EF4-FFF2-40B4-BE49-F238E27FC236}">
                  <a16:creationId xmlns:a16="http://schemas.microsoft.com/office/drawing/2014/main" id="{83CE5C8B-89D2-B692-BB5C-E55CECA5165D}"/>
                </a:ext>
              </a:extLst>
            </p:cNvPr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>
              <a:extLst>
                <a:ext uri="{FF2B5EF4-FFF2-40B4-BE49-F238E27FC236}">
                  <a16:creationId xmlns:a16="http://schemas.microsoft.com/office/drawing/2014/main" id="{12E55CEC-4265-74F1-8B09-EAF9F6E0414D}"/>
                </a:ext>
              </a:extLst>
            </p:cNvPr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>
              <a:extLst>
                <a:ext uri="{FF2B5EF4-FFF2-40B4-BE49-F238E27FC236}">
                  <a16:creationId xmlns:a16="http://schemas.microsoft.com/office/drawing/2014/main" id="{E0732685-E11A-DE25-A8A3-4245B4C64CDB}"/>
                </a:ext>
              </a:extLst>
            </p:cNvPr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>
            <a:extLst>
              <a:ext uri="{FF2B5EF4-FFF2-40B4-BE49-F238E27FC236}">
                <a16:creationId xmlns:a16="http://schemas.microsoft.com/office/drawing/2014/main" id="{FDCED25C-59CB-B0FE-771D-58154C398A58}"/>
              </a:ext>
            </a:extLst>
          </p:cNvPr>
          <p:cNvGrpSpPr/>
          <p:nvPr/>
        </p:nvGrpSpPr>
        <p:grpSpPr>
          <a:xfrm>
            <a:off x="4924744" y="1295105"/>
            <a:ext cx="276470" cy="300104"/>
            <a:chOff x="1396125" y="238125"/>
            <a:chExt cx="4808175" cy="5219200"/>
          </a:xfrm>
        </p:grpSpPr>
        <p:sp>
          <p:nvSpPr>
            <p:cNvPr id="306" name="Google Shape;306;p32">
              <a:extLst>
                <a:ext uri="{FF2B5EF4-FFF2-40B4-BE49-F238E27FC236}">
                  <a16:creationId xmlns:a16="http://schemas.microsoft.com/office/drawing/2014/main" id="{5E42B859-BE6C-B836-B916-87D26F55CA7B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>
              <a:extLst>
                <a:ext uri="{FF2B5EF4-FFF2-40B4-BE49-F238E27FC236}">
                  <a16:creationId xmlns:a16="http://schemas.microsoft.com/office/drawing/2014/main" id="{8A9AB9E9-F1E7-FFA6-8D09-8DC398609125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>
              <a:extLst>
                <a:ext uri="{FF2B5EF4-FFF2-40B4-BE49-F238E27FC236}">
                  <a16:creationId xmlns:a16="http://schemas.microsoft.com/office/drawing/2014/main" id="{79962A91-BABD-45DA-0B74-833750EF95C1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>
              <a:extLst>
                <a:ext uri="{FF2B5EF4-FFF2-40B4-BE49-F238E27FC236}">
                  <a16:creationId xmlns:a16="http://schemas.microsoft.com/office/drawing/2014/main" id="{6EF21F5C-A7E3-1270-6662-740C18C4247D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>
              <a:extLst>
                <a:ext uri="{FF2B5EF4-FFF2-40B4-BE49-F238E27FC236}">
                  <a16:creationId xmlns:a16="http://schemas.microsoft.com/office/drawing/2014/main" id="{0997214A-1718-3360-FA9C-1B018BDBAC60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>
              <a:extLst>
                <a:ext uri="{FF2B5EF4-FFF2-40B4-BE49-F238E27FC236}">
                  <a16:creationId xmlns:a16="http://schemas.microsoft.com/office/drawing/2014/main" id="{47091CEE-D223-640A-9638-A4D912E16F77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>
              <a:extLst>
                <a:ext uri="{FF2B5EF4-FFF2-40B4-BE49-F238E27FC236}">
                  <a16:creationId xmlns:a16="http://schemas.microsoft.com/office/drawing/2014/main" id="{5CDDDF74-F032-7038-EC1E-BBAE0A4121E6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>
              <a:extLst>
                <a:ext uri="{FF2B5EF4-FFF2-40B4-BE49-F238E27FC236}">
                  <a16:creationId xmlns:a16="http://schemas.microsoft.com/office/drawing/2014/main" id="{6DE4A2EC-E947-6751-5468-2FCB8F3E79AE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>
              <a:extLst>
                <a:ext uri="{FF2B5EF4-FFF2-40B4-BE49-F238E27FC236}">
                  <a16:creationId xmlns:a16="http://schemas.microsoft.com/office/drawing/2014/main" id="{3D27D236-F587-8A18-4D62-6EE55D86A24D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>
              <a:extLst>
                <a:ext uri="{FF2B5EF4-FFF2-40B4-BE49-F238E27FC236}">
                  <a16:creationId xmlns:a16="http://schemas.microsoft.com/office/drawing/2014/main" id="{49CFEEB6-FE68-3C6C-65E6-FCDE2E8AFF3C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>
              <a:extLst>
                <a:ext uri="{FF2B5EF4-FFF2-40B4-BE49-F238E27FC236}">
                  <a16:creationId xmlns:a16="http://schemas.microsoft.com/office/drawing/2014/main" id="{0EF8499E-EE5A-9AC4-5EEE-4ABC2D0E6617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>
              <a:extLst>
                <a:ext uri="{FF2B5EF4-FFF2-40B4-BE49-F238E27FC236}">
                  <a16:creationId xmlns:a16="http://schemas.microsoft.com/office/drawing/2014/main" id="{DBC02611-695A-D5BF-0275-D4B8393B96CE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>
              <a:extLst>
                <a:ext uri="{FF2B5EF4-FFF2-40B4-BE49-F238E27FC236}">
                  <a16:creationId xmlns:a16="http://schemas.microsoft.com/office/drawing/2014/main" id="{1332B6A9-118F-4BCF-831B-DB0A7413BBA1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>
              <a:extLst>
                <a:ext uri="{FF2B5EF4-FFF2-40B4-BE49-F238E27FC236}">
                  <a16:creationId xmlns:a16="http://schemas.microsoft.com/office/drawing/2014/main" id="{C611073A-F8EF-FDF5-AEF4-0F874637CA93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>
              <a:extLst>
                <a:ext uri="{FF2B5EF4-FFF2-40B4-BE49-F238E27FC236}">
                  <a16:creationId xmlns:a16="http://schemas.microsoft.com/office/drawing/2014/main" id="{82DEBCAD-A71A-3064-E511-A5B7C8097DCB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>
              <a:extLst>
                <a:ext uri="{FF2B5EF4-FFF2-40B4-BE49-F238E27FC236}">
                  <a16:creationId xmlns:a16="http://schemas.microsoft.com/office/drawing/2014/main" id="{C0D099BA-2465-02FF-5167-8F5DC2ADBC28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>
              <a:extLst>
                <a:ext uri="{FF2B5EF4-FFF2-40B4-BE49-F238E27FC236}">
                  <a16:creationId xmlns:a16="http://schemas.microsoft.com/office/drawing/2014/main" id="{AC250491-628B-342D-2FF1-1148F5480E86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2">
            <a:extLst>
              <a:ext uri="{FF2B5EF4-FFF2-40B4-BE49-F238E27FC236}">
                <a16:creationId xmlns:a16="http://schemas.microsoft.com/office/drawing/2014/main" id="{F536D55E-A9C4-F2E2-8859-E682B98F33B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2023905" y="2881110"/>
            <a:ext cx="1821208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COMMUNITY ENTRY</a:t>
            </a:r>
          </a:p>
        </p:txBody>
      </p:sp>
      <p:sp>
        <p:nvSpPr>
          <p:cNvPr id="335" name="Google Shape;335;p32">
            <a:extLst>
              <a:ext uri="{FF2B5EF4-FFF2-40B4-BE49-F238E27FC236}">
                <a16:creationId xmlns:a16="http://schemas.microsoft.com/office/drawing/2014/main" id="{FEFE22E5-29FE-9049-143D-4ACC3E0B96D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6087019" y="2697839"/>
            <a:ext cx="1498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LEGITIMIZATION</a:t>
            </a:r>
          </a:p>
        </p:txBody>
      </p:sp>
      <p:sp>
        <p:nvSpPr>
          <p:cNvPr id="336" name="Google Shape;336;p32">
            <a:extLst>
              <a:ext uri="{FF2B5EF4-FFF2-40B4-BE49-F238E27FC236}">
                <a16:creationId xmlns:a16="http://schemas.microsoft.com/office/drawing/2014/main" id="{87D73DC7-E725-1994-BCE3-A1E7D6BD231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6094561" y="2915401"/>
            <a:ext cx="1498200" cy="58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Gain support from local leaders to enhance credibility and foster trust.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7" name="Google Shape;337;p32">
            <a:extLst>
              <a:ext uri="{FF2B5EF4-FFF2-40B4-BE49-F238E27FC236}">
                <a16:creationId xmlns:a16="http://schemas.microsoft.com/office/drawing/2014/main" id="{B2B7D19B-8288-845D-DA71-A4CCD024A071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4375765" y="1642674"/>
            <a:ext cx="1331813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ESTABLISHING RELATIONSHIP</a:t>
            </a:r>
          </a:p>
        </p:txBody>
      </p:sp>
      <p:sp>
        <p:nvSpPr>
          <p:cNvPr id="338" name="Google Shape;338;p32">
            <a:extLst>
              <a:ext uri="{FF2B5EF4-FFF2-40B4-BE49-F238E27FC236}">
                <a16:creationId xmlns:a16="http://schemas.microsoft.com/office/drawing/2014/main" id="{415C82C2-5BE8-6113-BF52-079DD0361BB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4314487" y="2021284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Respectfully engage with the community to understand its dynamics and establish rapport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9" name="Google Shape;339;p32">
            <a:extLst>
              <a:ext uri="{FF2B5EF4-FFF2-40B4-BE49-F238E27FC236}">
                <a16:creationId xmlns:a16="http://schemas.microsoft.com/office/drawing/2014/main" id="{3F3E19BE-E3F8-B574-CCD6-AFB0388119ED}"/>
              </a:ext>
            </a:extLst>
          </p:cNvPr>
          <p:cNvSpPr/>
          <p:nvPr/>
        </p:nvSpPr>
        <p:spPr>
          <a:xfrm>
            <a:off x="4080271" y="316546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2">
            <a:extLst>
              <a:ext uri="{FF2B5EF4-FFF2-40B4-BE49-F238E27FC236}">
                <a16:creationId xmlns:a16="http://schemas.microsoft.com/office/drawing/2014/main" id="{FE175940-291C-71C7-2D3C-46EF1BC9C89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4529121" y="3676448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/>
              <a:t>SITUATION ANALYSIS</a:t>
            </a:r>
            <a:br>
              <a:rPr lang="en-US" sz="1100" dirty="0"/>
            </a:br>
            <a:endParaRPr sz="1100" dirty="0"/>
          </a:p>
        </p:txBody>
      </p:sp>
      <p:sp>
        <p:nvSpPr>
          <p:cNvPr id="341" name="Google Shape;341;p32">
            <a:extLst>
              <a:ext uri="{FF2B5EF4-FFF2-40B4-BE49-F238E27FC236}">
                <a16:creationId xmlns:a16="http://schemas.microsoft.com/office/drawing/2014/main" id="{ED2B29D1-9E0C-24FA-870F-EB910E649626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4298508" y="403812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Assess the community’s context, challenges, and opportunities to inform engagement</a:t>
            </a:r>
          </a:p>
        </p:txBody>
      </p:sp>
      <p:grpSp>
        <p:nvGrpSpPr>
          <p:cNvPr id="342" name="Google Shape;342;p32">
            <a:extLst>
              <a:ext uri="{FF2B5EF4-FFF2-40B4-BE49-F238E27FC236}">
                <a16:creationId xmlns:a16="http://schemas.microsoft.com/office/drawing/2014/main" id="{3FCFD98F-969C-5549-0647-B1825E06D8FE}"/>
              </a:ext>
            </a:extLst>
          </p:cNvPr>
          <p:cNvGrpSpPr/>
          <p:nvPr/>
        </p:nvGrpSpPr>
        <p:grpSpPr>
          <a:xfrm>
            <a:off x="4911073" y="3317874"/>
            <a:ext cx="271900" cy="306367"/>
            <a:chOff x="1484200" y="238125"/>
            <a:chExt cx="4632025" cy="5219200"/>
          </a:xfrm>
        </p:grpSpPr>
        <p:sp>
          <p:nvSpPr>
            <p:cNvPr id="343" name="Google Shape;343;p32">
              <a:extLst>
                <a:ext uri="{FF2B5EF4-FFF2-40B4-BE49-F238E27FC236}">
                  <a16:creationId xmlns:a16="http://schemas.microsoft.com/office/drawing/2014/main" id="{5F710765-E7B9-9A5F-A258-AB613528659A}"/>
                </a:ext>
              </a:extLst>
            </p:cNvPr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>
              <a:extLst>
                <a:ext uri="{FF2B5EF4-FFF2-40B4-BE49-F238E27FC236}">
                  <a16:creationId xmlns:a16="http://schemas.microsoft.com/office/drawing/2014/main" id="{D6500A16-8A40-ED51-37B4-C4575A0D93FF}"/>
                </a:ext>
              </a:extLst>
            </p:cNvPr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>
              <a:extLst>
                <a:ext uri="{FF2B5EF4-FFF2-40B4-BE49-F238E27FC236}">
                  <a16:creationId xmlns:a16="http://schemas.microsoft.com/office/drawing/2014/main" id="{867B6BF7-7DEF-CCBF-8D12-09AB2FA85B3B}"/>
                </a:ext>
              </a:extLst>
            </p:cNvPr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>
              <a:extLst>
                <a:ext uri="{FF2B5EF4-FFF2-40B4-BE49-F238E27FC236}">
                  <a16:creationId xmlns:a16="http://schemas.microsoft.com/office/drawing/2014/main" id="{844C35CF-2A67-9A48-D6A3-228393BF2A33}"/>
                </a:ext>
              </a:extLst>
            </p:cNvPr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>
              <a:extLst>
                <a:ext uri="{FF2B5EF4-FFF2-40B4-BE49-F238E27FC236}">
                  <a16:creationId xmlns:a16="http://schemas.microsoft.com/office/drawing/2014/main" id="{4A9EB746-DE06-1B63-E291-2BF18B5A74DB}"/>
                </a:ext>
              </a:extLst>
            </p:cNvPr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phic 2" descr="Remote work outline">
            <a:extLst>
              <a:ext uri="{FF2B5EF4-FFF2-40B4-BE49-F238E27FC236}">
                <a16:creationId xmlns:a16="http://schemas.microsoft.com/office/drawing/2014/main" id="{42312263-FCF8-5AB8-DB51-37A3427A34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50167" y="2265082"/>
            <a:ext cx="424808" cy="424808"/>
          </a:xfrm>
          <a:prstGeom prst="rect">
            <a:avLst/>
          </a:prstGeom>
        </p:spPr>
      </p:pic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BECB11E1-0EB8-B8A7-9B8F-D4AE6C81B9D8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8" name="Google Shape;290;p32">
            <a:extLst>
              <a:ext uri="{FF2B5EF4-FFF2-40B4-BE49-F238E27FC236}">
                <a16:creationId xmlns:a16="http://schemas.microsoft.com/office/drawing/2014/main" id="{B6F72F0E-A0B9-B3A4-E716-832AD42FC18F}"/>
              </a:ext>
            </a:extLst>
          </p:cNvPr>
          <p:cNvSpPr txBox="1">
            <a:spLocks/>
          </p:cNvSpPr>
          <p:nvPr/>
        </p:nvSpPr>
        <p:spPr>
          <a:xfrm>
            <a:off x="2872667" y="212096"/>
            <a:ext cx="4470503" cy="51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dk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en-US"/>
              <a:t>COMMUNITY ENGAGEMENT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900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0F18D12A-5351-75A1-C227-1F17D7F87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>
            <a:extLst>
              <a:ext uri="{FF2B5EF4-FFF2-40B4-BE49-F238E27FC236}">
                <a16:creationId xmlns:a16="http://schemas.microsoft.com/office/drawing/2014/main" id="{CA62155C-423B-D5C1-A820-86AC838E77D3}"/>
              </a:ext>
            </a:extLst>
          </p:cNvPr>
          <p:cNvSpPr/>
          <p:nvPr/>
        </p:nvSpPr>
        <p:spPr>
          <a:xfrm>
            <a:off x="-1298644" y="101286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>
            <a:extLst>
              <a:ext uri="{FF2B5EF4-FFF2-40B4-BE49-F238E27FC236}">
                <a16:creationId xmlns:a16="http://schemas.microsoft.com/office/drawing/2014/main" id="{FBB05A89-969F-5CBB-2C81-803CDF8D87F5}"/>
              </a:ext>
            </a:extLst>
          </p:cNvPr>
          <p:cNvSpPr/>
          <p:nvPr/>
        </p:nvSpPr>
        <p:spPr>
          <a:xfrm>
            <a:off x="407179" y="1553774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>
            <a:extLst>
              <a:ext uri="{FF2B5EF4-FFF2-40B4-BE49-F238E27FC236}">
                <a16:creationId xmlns:a16="http://schemas.microsoft.com/office/drawing/2014/main" id="{BEA2B441-79E1-31FB-2E10-93C45FE8F91E}"/>
              </a:ext>
            </a:extLst>
          </p:cNvPr>
          <p:cNvSpPr/>
          <p:nvPr/>
        </p:nvSpPr>
        <p:spPr>
          <a:xfrm>
            <a:off x="2944781" y="928487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>
            <a:extLst>
              <a:ext uri="{FF2B5EF4-FFF2-40B4-BE49-F238E27FC236}">
                <a16:creationId xmlns:a16="http://schemas.microsoft.com/office/drawing/2014/main" id="{B48C2A11-192F-FF43-BE35-76BDCDCBD146}"/>
              </a:ext>
            </a:extLst>
          </p:cNvPr>
          <p:cNvSpPr/>
          <p:nvPr/>
        </p:nvSpPr>
        <p:spPr>
          <a:xfrm>
            <a:off x="4725444" y="1945375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32">
            <a:extLst>
              <a:ext uri="{FF2B5EF4-FFF2-40B4-BE49-F238E27FC236}">
                <a16:creationId xmlns:a16="http://schemas.microsoft.com/office/drawing/2014/main" id="{F9A87F77-F0A1-2C1A-56BB-ECFFEFC2BD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667" y="212096"/>
            <a:ext cx="4470503" cy="51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ENGAGEMENT PROCESS</a:t>
            </a:r>
            <a:endParaRPr dirty="0"/>
          </a:p>
        </p:txBody>
      </p:sp>
      <p:grpSp>
        <p:nvGrpSpPr>
          <p:cNvPr id="291" name="Google Shape;291;p32">
            <a:extLst>
              <a:ext uri="{FF2B5EF4-FFF2-40B4-BE49-F238E27FC236}">
                <a16:creationId xmlns:a16="http://schemas.microsoft.com/office/drawing/2014/main" id="{2B942225-A7A6-4C4B-ED09-9BAA673300AB}"/>
              </a:ext>
            </a:extLst>
          </p:cNvPr>
          <p:cNvGrpSpPr/>
          <p:nvPr/>
        </p:nvGrpSpPr>
        <p:grpSpPr>
          <a:xfrm>
            <a:off x="1572094" y="1998581"/>
            <a:ext cx="438935" cy="424808"/>
            <a:chOff x="1190625" y="322100"/>
            <a:chExt cx="5219200" cy="5051225"/>
          </a:xfrm>
        </p:grpSpPr>
        <p:sp>
          <p:nvSpPr>
            <p:cNvPr id="292" name="Google Shape;292;p32">
              <a:extLst>
                <a:ext uri="{FF2B5EF4-FFF2-40B4-BE49-F238E27FC236}">
                  <a16:creationId xmlns:a16="http://schemas.microsoft.com/office/drawing/2014/main" id="{679D0BA9-B8CD-E5FD-4AED-94437336C373}"/>
                </a:ext>
              </a:extLst>
            </p:cNvPr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>
              <a:extLst>
                <a:ext uri="{FF2B5EF4-FFF2-40B4-BE49-F238E27FC236}">
                  <a16:creationId xmlns:a16="http://schemas.microsoft.com/office/drawing/2014/main" id="{9C8E400F-800F-CBBC-41A4-FA604DFDD037}"/>
                </a:ext>
              </a:extLst>
            </p:cNvPr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>
              <a:extLst>
                <a:ext uri="{FF2B5EF4-FFF2-40B4-BE49-F238E27FC236}">
                  <a16:creationId xmlns:a16="http://schemas.microsoft.com/office/drawing/2014/main" id="{BB092F05-9354-04E1-171D-57B5BDA2C095}"/>
                </a:ext>
              </a:extLst>
            </p:cNvPr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>
              <a:extLst>
                <a:ext uri="{FF2B5EF4-FFF2-40B4-BE49-F238E27FC236}">
                  <a16:creationId xmlns:a16="http://schemas.microsoft.com/office/drawing/2014/main" id="{4F995563-D062-ED69-8867-1A7284036EB4}"/>
                </a:ext>
              </a:extLst>
            </p:cNvPr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>
              <a:extLst>
                <a:ext uri="{FF2B5EF4-FFF2-40B4-BE49-F238E27FC236}">
                  <a16:creationId xmlns:a16="http://schemas.microsoft.com/office/drawing/2014/main" id="{16A3649E-A912-28FB-9C22-E2A6549E261B}"/>
                </a:ext>
              </a:extLst>
            </p:cNvPr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>
              <a:extLst>
                <a:ext uri="{FF2B5EF4-FFF2-40B4-BE49-F238E27FC236}">
                  <a16:creationId xmlns:a16="http://schemas.microsoft.com/office/drawing/2014/main" id="{2ABE0438-102B-8857-B318-260C20752779}"/>
                </a:ext>
              </a:extLst>
            </p:cNvPr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>
              <a:extLst>
                <a:ext uri="{FF2B5EF4-FFF2-40B4-BE49-F238E27FC236}">
                  <a16:creationId xmlns:a16="http://schemas.microsoft.com/office/drawing/2014/main" id="{0E526B2C-84C3-3FA9-2410-6DFA7476AD6A}"/>
                </a:ext>
              </a:extLst>
            </p:cNvPr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>
              <a:extLst>
                <a:ext uri="{FF2B5EF4-FFF2-40B4-BE49-F238E27FC236}">
                  <a16:creationId xmlns:a16="http://schemas.microsoft.com/office/drawing/2014/main" id="{50D59A9B-71ED-11C6-44C6-3B4F398D952C}"/>
                </a:ext>
              </a:extLst>
            </p:cNvPr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>
              <a:extLst>
                <a:ext uri="{FF2B5EF4-FFF2-40B4-BE49-F238E27FC236}">
                  <a16:creationId xmlns:a16="http://schemas.microsoft.com/office/drawing/2014/main" id="{7308D7B3-2E3D-204B-97EF-F5530ABB244A}"/>
                </a:ext>
              </a:extLst>
            </p:cNvPr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>
              <a:extLst>
                <a:ext uri="{FF2B5EF4-FFF2-40B4-BE49-F238E27FC236}">
                  <a16:creationId xmlns:a16="http://schemas.microsoft.com/office/drawing/2014/main" id="{B403FF4E-05FB-CBF0-1C2F-422C6B001494}"/>
                </a:ext>
              </a:extLst>
            </p:cNvPr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>
              <a:extLst>
                <a:ext uri="{FF2B5EF4-FFF2-40B4-BE49-F238E27FC236}">
                  <a16:creationId xmlns:a16="http://schemas.microsoft.com/office/drawing/2014/main" id="{C90A74DA-8949-46F3-580F-3094EFEA5527}"/>
                </a:ext>
              </a:extLst>
            </p:cNvPr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>
              <a:extLst>
                <a:ext uri="{FF2B5EF4-FFF2-40B4-BE49-F238E27FC236}">
                  <a16:creationId xmlns:a16="http://schemas.microsoft.com/office/drawing/2014/main" id="{2FD23756-05DA-B913-8D78-EE4A00220B2D}"/>
                </a:ext>
              </a:extLst>
            </p:cNvPr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>
              <a:extLst>
                <a:ext uri="{FF2B5EF4-FFF2-40B4-BE49-F238E27FC236}">
                  <a16:creationId xmlns:a16="http://schemas.microsoft.com/office/drawing/2014/main" id="{24F23596-55DA-E96D-5727-BC8F2EF8AC31}"/>
                </a:ext>
              </a:extLst>
            </p:cNvPr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>
            <a:extLst>
              <a:ext uri="{FF2B5EF4-FFF2-40B4-BE49-F238E27FC236}">
                <a16:creationId xmlns:a16="http://schemas.microsoft.com/office/drawing/2014/main" id="{E74DF7C9-2F0F-8C77-9CD3-926D93A96EB6}"/>
              </a:ext>
            </a:extLst>
          </p:cNvPr>
          <p:cNvGrpSpPr/>
          <p:nvPr/>
        </p:nvGrpSpPr>
        <p:grpSpPr>
          <a:xfrm>
            <a:off x="3773275" y="1091907"/>
            <a:ext cx="276470" cy="300104"/>
            <a:chOff x="1396125" y="238125"/>
            <a:chExt cx="4808175" cy="5219200"/>
          </a:xfrm>
        </p:grpSpPr>
        <p:sp>
          <p:nvSpPr>
            <p:cNvPr id="306" name="Google Shape;306;p32">
              <a:extLst>
                <a:ext uri="{FF2B5EF4-FFF2-40B4-BE49-F238E27FC236}">
                  <a16:creationId xmlns:a16="http://schemas.microsoft.com/office/drawing/2014/main" id="{6F70429B-0397-9110-66D3-9DCCB123CBC5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>
              <a:extLst>
                <a:ext uri="{FF2B5EF4-FFF2-40B4-BE49-F238E27FC236}">
                  <a16:creationId xmlns:a16="http://schemas.microsoft.com/office/drawing/2014/main" id="{9F2E47D5-269E-AD3E-1D81-E84D8F017C5A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>
              <a:extLst>
                <a:ext uri="{FF2B5EF4-FFF2-40B4-BE49-F238E27FC236}">
                  <a16:creationId xmlns:a16="http://schemas.microsoft.com/office/drawing/2014/main" id="{CBFDF181-D507-ECA2-2F35-0BD8C9306D84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>
              <a:extLst>
                <a:ext uri="{FF2B5EF4-FFF2-40B4-BE49-F238E27FC236}">
                  <a16:creationId xmlns:a16="http://schemas.microsoft.com/office/drawing/2014/main" id="{48869D82-244C-D6C4-AE07-6F9A05A397DE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>
              <a:extLst>
                <a:ext uri="{FF2B5EF4-FFF2-40B4-BE49-F238E27FC236}">
                  <a16:creationId xmlns:a16="http://schemas.microsoft.com/office/drawing/2014/main" id="{9DC97847-167A-6377-E5FF-3F8A5D129EE9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>
              <a:extLst>
                <a:ext uri="{FF2B5EF4-FFF2-40B4-BE49-F238E27FC236}">
                  <a16:creationId xmlns:a16="http://schemas.microsoft.com/office/drawing/2014/main" id="{4C09DE76-3C54-0684-7D3D-5745B29984B4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>
              <a:extLst>
                <a:ext uri="{FF2B5EF4-FFF2-40B4-BE49-F238E27FC236}">
                  <a16:creationId xmlns:a16="http://schemas.microsoft.com/office/drawing/2014/main" id="{B193ED46-4276-9344-B04D-98994E875A1E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>
              <a:extLst>
                <a:ext uri="{FF2B5EF4-FFF2-40B4-BE49-F238E27FC236}">
                  <a16:creationId xmlns:a16="http://schemas.microsoft.com/office/drawing/2014/main" id="{EFDC987A-464B-ACF2-37C8-786A64A86D34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>
              <a:extLst>
                <a:ext uri="{FF2B5EF4-FFF2-40B4-BE49-F238E27FC236}">
                  <a16:creationId xmlns:a16="http://schemas.microsoft.com/office/drawing/2014/main" id="{50D1EF29-3529-7EA8-44AE-66F15D4886C7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>
              <a:extLst>
                <a:ext uri="{FF2B5EF4-FFF2-40B4-BE49-F238E27FC236}">
                  <a16:creationId xmlns:a16="http://schemas.microsoft.com/office/drawing/2014/main" id="{33156E97-8361-D22B-B205-A2098F64A343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>
              <a:extLst>
                <a:ext uri="{FF2B5EF4-FFF2-40B4-BE49-F238E27FC236}">
                  <a16:creationId xmlns:a16="http://schemas.microsoft.com/office/drawing/2014/main" id="{C753DAAC-4192-D4C8-77E5-601415888405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>
              <a:extLst>
                <a:ext uri="{FF2B5EF4-FFF2-40B4-BE49-F238E27FC236}">
                  <a16:creationId xmlns:a16="http://schemas.microsoft.com/office/drawing/2014/main" id="{0DDCEF02-0A16-5608-2C00-7A99C76DB928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>
              <a:extLst>
                <a:ext uri="{FF2B5EF4-FFF2-40B4-BE49-F238E27FC236}">
                  <a16:creationId xmlns:a16="http://schemas.microsoft.com/office/drawing/2014/main" id="{78B16D8B-264B-AF8F-882B-05F5A5EC15E7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>
              <a:extLst>
                <a:ext uri="{FF2B5EF4-FFF2-40B4-BE49-F238E27FC236}">
                  <a16:creationId xmlns:a16="http://schemas.microsoft.com/office/drawing/2014/main" id="{5A87D52A-1418-8308-EAF1-19503D1596B9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>
              <a:extLst>
                <a:ext uri="{FF2B5EF4-FFF2-40B4-BE49-F238E27FC236}">
                  <a16:creationId xmlns:a16="http://schemas.microsoft.com/office/drawing/2014/main" id="{7C66E855-045B-9293-4A12-232F8FED21B7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>
              <a:extLst>
                <a:ext uri="{FF2B5EF4-FFF2-40B4-BE49-F238E27FC236}">
                  <a16:creationId xmlns:a16="http://schemas.microsoft.com/office/drawing/2014/main" id="{AFD9C4E8-9577-2167-180D-71651617070A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>
              <a:extLst>
                <a:ext uri="{FF2B5EF4-FFF2-40B4-BE49-F238E27FC236}">
                  <a16:creationId xmlns:a16="http://schemas.microsoft.com/office/drawing/2014/main" id="{B0ACC914-F139-3296-B937-09608B2BE3A1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2">
            <a:extLst>
              <a:ext uri="{FF2B5EF4-FFF2-40B4-BE49-F238E27FC236}">
                <a16:creationId xmlns:a16="http://schemas.microsoft.com/office/drawing/2014/main" id="{07C6ABA7-0D0D-7782-E694-21F1B3A19BC2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872435" y="2677912"/>
            <a:ext cx="1910751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COMMUNITY MOBILIZATION</a:t>
            </a:r>
          </a:p>
        </p:txBody>
      </p:sp>
      <p:sp>
        <p:nvSpPr>
          <p:cNvPr id="335" name="Google Shape;335;p32">
            <a:extLst>
              <a:ext uri="{FF2B5EF4-FFF2-40B4-BE49-F238E27FC236}">
                <a16:creationId xmlns:a16="http://schemas.microsoft.com/office/drawing/2014/main" id="{F2C4B584-1515-871C-61BB-E312665645C1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4935550" y="2494641"/>
            <a:ext cx="1498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BUILD TRUST</a:t>
            </a:r>
          </a:p>
        </p:txBody>
      </p:sp>
      <p:sp>
        <p:nvSpPr>
          <p:cNvPr id="336" name="Google Shape;336;p32">
            <a:extLst>
              <a:ext uri="{FF2B5EF4-FFF2-40B4-BE49-F238E27FC236}">
                <a16:creationId xmlns:a16="http://schemas.microsoft.com/office/drawing/2014/main" id="{29ACA66E-7AC4-3B18-6513-9BBB21C3A032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4943092" y="2712203"/>
            <a:ext cx="1498200" cy="58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Socialize, act with integrity and respect cultural customs to foster strong relationships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7" name="Google Shape;337;p32">
            <a:extLst>
              <a:ext uri="{FF2B5EF4-FFF2-40B4-BE49-F238E27FC236}">
                <a16:creationId xmlns:a16="http://schemas.microsoft.com/office/drawing/2014/main" id="{6C3BC26A-8D4B-FAA3-903C-836EE9246618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3224296" y="1439476"/>
            <a:ext cx="1331813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DEFINE OBJECTIVES</a:t>
            </a:r>
          </a:p>
        </p:txBody>
      </p:sp>
      <p:sp>
        <p:nvSpPr>
          <p:cNvPr id="338" name="Google Shape;338;p32">
            <a:extLst>
              <a:ext uri="{FF2B5EF4-FFF2-40B4-BE49-F238E27FC236}">
                <a16:creationId xmlns:a16="http://schemas.microsoft.com/office/drawing/2014/main" id="{F743F237-0855-78B8-E72E-13B3911B204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3163018" y="181808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Clearly outline project goals that align with community needs and aspirations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9" name="Google Shape;339;p32">
            <a:extLst>
              <a:ext uri="{FF2B5EF4-FFF2-40B4-BE49-F238E27FC236}">
                <a16:creationId xmlns:a16="http://schemas.microsoft.com/office/drawing/2014/main" id="{BA9FF86F-0072-BB99-48CB-D811857BB249}"/>
              </a:ext>
            </a:extLst>
          </p:cNvPr>
          <p:cNvSpPr/>
          <p:nvPr/>
        </p:nvSpPr>
        <p:spPr>
          <a:xfrm>
            <a:off x="2928802" y="2962262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0" name="Google Shape;340;p32">
            <a:extLst>
              <a:ext uri="{FF2B5EF4-FFF2-40B4-BE49-F238E27FC236}">
                <a16:creationId xmlns:a16="http://schemas.microsoft.com/office/drawing/2014/main" id="{7089E41D-37BA-09B3-D080-81D8EE437E45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3233720" y="3473250"/>
            <a:ext cx="134025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-US" sz="1100" dirty="0"/>
              <a:t>IDENTIFY STAKEHOLDERS</a:t>
            </a:r>
            <a:br>
              <a:rPr lang="en-US" sz="1100" dirty="0"/>
            </a:br>
            <a:endParaRPr lang="en-US" sz="1100" dirty="0"/>
          </a:p>
        </p:txBody>
      </p:sp>
      <p:sp>
        <p:nvSpPr>
          <p:cNvPr id="341" name="Google Shape;341;p32">
            <a:extLst>
              <a:ext uri="{FF2B5EF4-FFF2-40B4-BE49-F238E27FC236}">
                <a16:creationId xmlns:a16="http://schemas.microsoft.com/office/drawing/2014/main" id="{D4D9DFDE-CE57-8FA4-9237-0767BD5FB17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3147039" y="3834928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Map out and include all relevant stakeholders, emphasizing marginalized groups</a:t>
            </a:r>
          </a:p>
        </p:txBody>
      </p:sp>
      <p:grpSp>
        <p:nvGrpSpPr>
          <p:cNvPr id="342" name="Google Shape;342;p32">
            <a:extLst>
              <a:ext uri="{FF2B5EF4-FFF2-40B4-BE49-F238E27FC236}">
                <a16:creationId xmlns:a16="http://schemas.microsoft.com/office/drawing/2014/main" id="{C7390EBF-FB8F-884A-BCA6-9C8CE23BA8B1}"/>
              </a:ext>
            </a:extLst>
          </p:cNvPr>
          <p:cNvGrpSpPr/>
          <p:nvPr/>
        </p:nvGrpSpPr>
        <p:grpSpPr>
          <a:xfrm>
            <a:off x="3759604" y="3114676"/>
            <a:ext cx="271900" cy="306367"/>
            <a:chOff x="1484200" y="238125"/>
            <a:chExt cx="4632025" cy="5219200"/>
          </a:xfrm>
        </p:grpSpPr>
        <p:sp>
          <p:nvSpPr>
            <p:cNvPr id="343" name="Google Shape;343;p32">
              <a:extLst>
                <a:ext uri="{FF2B5EF4-FFF2-40B4-BE49-F238E27FC236}">
                  <a16:creationId xmlns:a16="http://schemas.microsoft.com/office/drawing/2014/main" id="{7F6BD5A2-F9E3-CA86-D8D3-C85540E6F208}"/>
                </a:ext>
              </a:extLst>
            </p:cNvPr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>
              <a:extLst>
                <a:ext uri="{FF2B5EF4-FFF2-40B4-BE49-F238E27FC236}">
                  <a16:creationId xmlns:a16="http://schemas.microsoft.com/office/drawing/2014/main" id="{224BC265-E578-44AF-339D-A35C4F2A5D47}"/>
                </a:ext>
              </a:extLst>
            </p:cNvPr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>
              <a:extLst>
                <a:ext uri="{FF2B5EF4-FFF2-40B4-BE49-F238E27FC236}">
                  <a16:creationId xmlns:a16="http://schemas.microsoft.com/office/drawing/2014/main" id="{FC06DD95-2B4A-C554-A618-56F59FBCAE1D}"/>
                </a:ext>
              </a:extLst>
            </p:cNvPr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>
              <a:extLst>
                <a:ext uri="{FF2B5EF4-FFF2-40B4-BE49-F238E27FC236}">
                  <a16:creationId xmlns:a16="http://schemas.microsoft.com/office/drawing/2014/main" id="{BA5E55A9-A477-183D-CDAD-69655F537524}"/>
                </a:ext>
              </a:extLst>
            </p:cNvPr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>
              <a:extLst>
                <a:ext uri="{FF2B5EF4-FFF2-40B4-BE49-F238E27FC236}">
                  <a16:creationId xmlns:a16="http://schemas.microsoft.com/office/drawing/2014/main" id="{4F2619A0-FE80-407D-DCBD-F4C732DB3DFF}"/>
                </a:ext>
              </a:extLst>
            </p:cNvPr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Graphic 2" descr="Remote work outline">
            <a:extLst>
              <a:ext uri="{FF2B5EF4-FFF2-40B4-BE49-F238E27FC236}">
                <a16:creationId xmlns:a16="http://schemas.microsoft.com/office/drawing/2014/main" id="{8D5F2508-C1AA-A829-6047-23C60E1EF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8698" y="2061884"/>
            <a:ext cx="424808" cy="424808"/>
          </a:xfrm>
          <a:prstGeom prst="rect">
            <a:avLst/>
          </a:prstGeom>
        </p:spPr>
      </p:pic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88E97749-F055-D3D9-BF27-CD4BCE0C7DA8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2" name="Google Shape;289;p32">
            <a:extLst>
              <a:ext uri="{FF2B5EF4-FFF2-40B4-BE49-F238E27FC236}">
                <a16:creationId xmlns:a16="http://schemas.microsoft.com/office/drawing/2014/main" id="{1D5A0C89-7D21-9898-3C5B-20208B9BFC2E}"/>
              </a:ext>
            </a:extLst>
          </p:cNvPr>
          <p:cNvSpPr/>
          <p:nvPr/>
        </p:nvSpPr>
        <p:spPr>
          <a:xfrm>
            <a:off x="6543923" y="968299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" name="Google Shape;335;p32">
            <a:extLst>
              <a:ext uri="{FF2B5EF4-FFF2-40B4-BE49-F238E27FC236}">
                <a16:creationId xmlns:a16="http://schemas.microsoft.com/office/drawing/2014/main" id="{7A9F1C4F-C5C9-5A45-E1CF-F03E0327C180}"/>
              </a:ext>
            </a:extLst>
          </p:cNvPr>
          <p:cNvSpPr txBox="1">
            <a:spLocks/>
          </p:cNvSpPr>
          <p:nvPr/>
        </p:nvSpPr>
        <p:spPr>
          <a:xfrm flipH="1">
            <a:off x="6754029" y="1517565"/>
            <a:ext cx="14982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SELECT SUITABLE METHODS</a:t>
            </a:r>
          </a:p>
        </p:txBody>
      </p:sp>
      <p:sp>
        <p:nvSpPr>
          <p:cNvPr id="6" name="Google Shape;336;p32">
            <a:extLst>
              <a:ext uri="{FF2B5EF4-FFF2-40B4-BE49-F238E27FC236}">
                <a16:creationId xmlns:a16="http://schemas.microsoft.com/office/drawing/2014/main" id="{5DCA83FF-B5A6-A5A1-102D-131461DBFD93}"/>
              </a:ext>
            </a:extLst>
          </p:cNvPr>
          <p:cNvSpPr txBox="1">
            <a:spLocks/>
          </p:cNvSpPr>
          <p:nvPr/>
        </p:nvSpPr>
        <p:spPr>
          <a:xfrm flipH="1">
            <a:off x="6761571" y="1853661"/>
            <a:ext cx="1498200" cy="58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Choose culturally appropriate and accessible engagement methods</a:t>
            </a:r>
          </a:p>
        </p:txBody>
      </p:sp>
      <p:sp>
        <p:nvSpPr>
          <p:cNvPr id="8" name="Google Shape;289;p32">
            <a:extLst>
              <a:ext uri="{FF2B5EF4-FFF2-40B4-BE49-F238E27FC236}">
                <a16:creationId xmlns:a16="http://schemas.microsoft.com/office/drawing/2014/main" id="{1650AAA3-5398-8E0E-E246-0D2F843322DA}"/>
              </a:ext>
            </a:extLst>
          </p:cNvPr>
          <p:cNvSpPr/>
          <p:nvPr/>
        </p:nvSpPr>
        <p:spPr>
          <a:xfrm>
            <a:off x="6522082" y="2963883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335;p32">
            <a:extLst>
              <a:ext uri="{FF2B5EF4-FFF2-40B4-BE49-F238E27FC236}">
                <a16:creationId xmlns:a16="http://schemas.microsoft.com/office/drawing/2014/main" id="{375EB8B7-74FF-84DE-02C6-8A7CB06B662B}"/>
              </a:ext>
            </a:extLst>
          </p:cNvPr>
          <p:cNvSpPr txBox="1">
            <a:spLocks/>
          </p:cNvSpPr>
          <p:nvPr/>
        </p:nvSpPr>
        <p:spPr>
          <a:xfrm flipH="1">
            <a:off x="6715423" y="3509128"/>
            <a:ext cx="1661838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PARTICIPATORY NEEDS ASSESSMENT</a:t>
            </a:r>
          </a:p>
        </p:txBody>
      </p:sp>
      <p:sp>
        <p:nvSpPr>
          <p:cNvPr id="10" name="Google Shape;336;p32">
            <a:extLst>
              <a:ext uri="{FF2B5EF4-FFF2-40B4-BE49-F238E27FC236}">
                <a16:creationId xmlns:a16="http://schemas.microsoft.com/office/drawing/2014/main" id="{26DC3015-C761-E02E-8FF8-D7C6AE7066F0}"/>
              </a:ext>
            </a:extLst>
          </p:cNvPr>
          <p:cNvSpPr txBox="1">
            <a:spLocks/>
          </p:cNvSpPr>
          <p:nvPr/>
        </p:nvSpPr>
        <p:spPr>
          <a:xfrm flipH="1">
            <a:off x="6722670" y="3900865"/>
            <a:ext cx="1498200" cy="58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Collaborate with the community to identify key issues and priorities</a:t>
            </a:r>
          </a:p>
        </p:txBody>
      </p:sp>
      <p:pic>
        <p:nvPicPr>
          <p:cNvPr id="11" name="Graphic 10" descr="Remote work outline">
            <a:extLst>
              <a:ext uri="{FF2B5EF4-FFF2-40B4-BE49-F238E27FC236}">
                <a16:creationId xmlns:a16="http://schemas.microsoft.com/office/drawing/2014/main" id="{B4CBB53E-1517-773C-776F-D265642B19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5336" y="3080392"/>
            <a:ext cx="424808" cy="424808"/>
          </a:xfrm>
          <a:prstGeom prst="rect">
            <a:avLst/>
          </a:prstGeom>
        </p:spPr>
      </p:pic>
      <p:grpSp>
        <p:nvGrpSpPr>
          <p:cNvPr id="12" name="Google Shape;342;p32">
            <a:extLst>
              <a:ext uri="{FF2B5EF4-FFF2-40B4-BE49-F238E27FC236}">
                <a16:creationId xmlns:a16="http://schemas.microsoft.com/office/drawing/2014/main" id="{29DA9C3C-86B6-73E6-D8A9-F9B22BCC3614}"/>
              </a:ext>
            </a:extLst>
          </p:cNvPr>
          <p:cNvGrpSpPr/>
          <p:nvPr/>
        </p:nvGrpSpPr>
        <p:grpSpPr>
          <a:xfrm>
            <a:off x="7393631" y="1131719"/>
            <a:ext cx="271900" cy="306367"/>
            <a:chOff x="1484200" y="238125"/>
            <a:chExt cx="4632025" cy="5219200"/>
          </a:xfrm>
        </p:grpSpPr>
        <p:sp>
          <p:nvSpPr>
            <p:cNvPr id="13" name="Google Shape;343;p32">
              <a:extLst>
                <a:ext uri="{FF2B5EF4-FFF2-40B4-BE49-F238E27FC236}">
                  <a16:creationId xmlns:a16="http://schemas.microsoft.com/office/drawing/2014/main" id="{427B1C29-67D4-ECA2-0E20-677FFC37F822}"/>
                </a:ext>
              </a:extLst>
            </p:cNvPr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44;p32">
              <a:extLst>
                <a:ext uri="{FF2B5EF4-FFF2-40B4-BE49-F238E27FC236}">
                  <a16:creationId xmlns:a16="http://schemas.microsoft.com/office/drawing/2014/main" id="{D86E859A-7992-DB20-CBA1-82A4713210A4}"/>
                </a:ext>
              </a:extLst>
            </p:cNvPr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45;p32">
              <a:extLst>
                <a:ext uri="{FF2B5EF4-FFF2-40B4-BE49-F238E27FC236}">
                  <a16:creationId xmlns:a16="http://schemas.microsoft.com/office/drawing/2014/main" id="{DF658D35-F847-FB95-57EA-C19765C31A7E}"/>
                </a:ext>
              </a:extLst>
            </p:cNvPr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46;p32">
              <a:extLst>
                <a:ext uri="{FF2B5EF4-FFF2-40B4-BE49-F238E27FC236}">
                  <a16:creationId xmlns:a16="http://schemas.microsoft.com/office/drawing/2014/main" id="{53229D52-7A8E-261D-6813-D0DE83AAAD49}"/>
                </a:ext>
              </a:extLst>
            </p:cNvPr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47;p32">
              <a:extLst>
                <a:ext uri="{FF2B5EF4-FFF2-40B4-BE49-F238E27FC236}">
                  <a16:creationId xmlns:a16="http://schemas.microsoft.com/office/drawing/2014/main" id="{4F7AE203-AE67-7BAE-E6D2-B54D5C608DCA}"/>
                </a:ext>
              </a:extLst>
            </p:cNvPr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69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A722F16C-5448-48E5-1152-A64DF805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>
            <a:extLst>
              <a:ext uri="{FF2B5EF4-FFF2-40B4-BE49-F238E27FC236}">
                <a16:creationId xmlns:a16="http://schemas.microsoft.com/office/drawing/2014/main" id="{85E3FF2E-EE35-BF4B-1CDC-D2A31FB46673}"/>
              </a:ext>
            </a:extLst>
          </p:cNvPr>
          <p:cNvSpPr/>
          <p:nvPr/>
        </p:nvSpPr>
        <p:spPr>
          <a:xfrm>
            <a:off x="-1298644" y="101286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>
            <a:extLst>
              <a:ext uri="{FF2B5EF4-FFF2-40B4-BE49-F238E27FC236}">
                <a16:creationId xmlns:a16="http://schemas.microsoft.com/office/drawing/2014/main" id="{A464291D-9F80-A6C6-1FD5-144A48ED6B84}"/>
              </a:ext>
            </a:extLst>
          </p:cNvPr>
          <p:cNvSpPr/>
          <p:nvPr/>
        </p:nvSpPr>
        <p:spPr>
          <a:xfrm>
            <a:off x="1279245" y="1553774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>
            <a:extLst>
              <a:ext uri="{FF2B5EF4-FFF2-40B4-BE49-F238E27FC236}">
                <a16:creationId xmlns:a16="http://schemas.microsoft.com/office/drawing/2014/main" id="{8141567C-3798-90EE-F88B-462331D1C527}"/>
              </a:ext>
            </a:extLst>
          </p:cNvPr>
          <p:cNvSpPr/>
          <p:nvPr/>
        </p:nvSpPr>
        <p:spPr>
          <a:xfrm>
            <a:off x="3816847" y="928487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>
            <a:extLst>
              <a:ext uri="{FF2B5EF4-FFF2-40B4-BE49-F238E27FC236}">
                <a16:creationId xmlns:a16="http://schemas.microsoft.com/office/drawing/2014/main" id="{48186DAF-FE49-BF0D-05E5-0DCB1C6CF6B0}"/>
              </a:ext>
            </a:extLst>
          </p:cNvPr>
          <p:cNvSpPr/>
          <p:nvPr/>
        </p:nvSpPr>
        <p:spPr>
          <a:xfrm>
            <a:off x="3757320" y="300475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32">
            <a:extLst>
              <a:ext uri="{FF2B5EF4-FFF2-40B4-BE49-F238E27FC236}">
                <a16:creationId xmlns:a16="http://schemas.microsoft.com/office/drawing/2014/main" id="{4B294597-65FA-78FA-3B14-C761EEA45FDF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667" y="212096"/>
            <a:ext cx="4470503" cy="51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ENGAGEMENT PROCESS</a:t>
            </a:r>
            <a:endParaRPr dirty="0"/>
          </a:p>
        </p:txBody>
      </p:sp>
      <p:grpSp>
        <p:nvGrpSpPr>
          <p:cNvPr id="291" name="Google Shape;291;p32">
            <a:extLst>
              <a:ext uri="{FF2B5EF4-FFF2-40B4-BE49-F238E27FC236}">
                <a16:creationId xmlns:a16="http://schemas.microsoft.com/office/drawing/2014/main" id="{7299BCD5-D152-F413-2975-C873582A1F19}"/>
              </a:ext>
            </a:extLst>
          </p:cNvPr>
          <p:cNvGrpSpPr/>
          <p:nvPr/>
        </p:nvGrpSpPr>
        <p:grpSpPr>
          <a:xfrm>
            <a:off x="2444160" y="1998581"/>
            <a:ext cx="438935" cy="424808"/>
            <a:chOff x="1190625" y="322100"/>
            <a:chExt cx="5219200" cy="5051225"/>
          </a:xfrm>
        </p:grpSpPr>
        <p:sp>
          <p:nvSpPr>
            <p:cNvPr id="292" name="Google Shape;292;p32">
              <a:extLst>
                <a:ext uri="{FF2B5EF4-FFF2-40B4-BE49-F238E27FC236}">
                  <a16:creationId xmlns:a16="http://schemas.microsoft.com/office/drawing/2014/main" id="{54AA356B-AE44-6187-18B9-A41029119AE2}"/>
                </a:ext>
              </a:extLst>
            </p:cNvPr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>
              <a:extLst>
                <a:ext uri="{FF2B5EF4-FFF2-40B4-BE49-F238E27FC236}">
                  <a16:creationId xmlns:a16="http://schemas.microsoft.com/office/drawing/2014/main" id="{84697993-EC1C-FF82-A2F3-2E07C51B53B9}"/>
                </a:ext>
              </a:extLst>
            </p:cNvPr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>
              <a:extLst>
                <a:ext uri="{FF2B5EF4-FFF2-40B4-BE49-F238E27FC236}">
                  <a16:creationId xmlns:a16="http://schemas.microsoft.com/office/drawing/2014/main" id="{7744BF43-FABD-E7FB-81BA-08985F5EC0AE}"/>
                </a:ext>
              </a:extLst>
            </p:cNvPr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>
              <a:extLst>
                <a:ext uri="{FF2B5EF4-FFF2-40B4-BE49-F238E27FC236}">
                  <a16:creationId xmlns:a16="http://schemas.microsoft.com/office/drawing/2014/main" id="{EF63EAE1-3BFD-9F8B-0BFD-835754C43A91}"/>
                </a:ext>
              </a:extLst>
            </p:cNvPr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>
              <a:extLst>
                <a:ext uri="{FF2B5EF4-FFF2-40B4-BE49-F238E27FC236}">
                  <a16:creationId xmlns:a16="http://schemas.microsoft.com/office/drawing/2014/main" id="{BD81C4B6-5129-6A40-54B4-1453A6436CB5}"/>
                </a:ext>
              </a:extLst>
            </p:cNvPr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>
              <a:extLst>
                <a:ext uri="{FF2B5EF4-FFF2-40B4-BE49-F238E27FC236}">
                  <a16:creationId xmlns:a16="http://schemas.microsoft.com/office/drawing/2014/main" id="{F4A306C2-0585-B873-46CF-32C2823C8194}"/>
                </a:ext>
              </a:extLst>
            </p:cNvPr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>
              <a:extLst>
                <a:ext uri="{FF2B5EF4-FFF2-40B4-BE49-F238E27FC236}">
                  <a16:creationId xmlns:a16="http://schemas.microsoft.com/office/drawing/2014/main" id="{694773D1-F460-1E59-BDB9-91588E684B4F}"/>
                </a:ext>
              </a:extLst>
            </p:cNvPr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>
              <a:extLst>
                <a:ext uri="{FF2B5EF4-FFF2-40B4-BE49-F238E27FC236}">
                  <a16:creationId xmlns:a16="http://schemas.microsoft.com/office/drawing/2014/main" id="{E9B7B5E0-CDC7-ADB6-7A7A-C79C73E3B9AB}"/>
                </a:ext>
              </a:extLst>
            </p:cNvPr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>
              <a:extLst>
                <a:ext uri="{FF2B5EF4-FFF2-40B4-BE49-F238E27FC236}">
                  <a16:creationId xmlns:a16="http://schemas.microsoft.com/office/drawing/2014/main" id="{592EBC43-D452-BF1F-2236-E554810A8156}"/>
                </a:ext>
              </a:extLst>
            </p:cNvPr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>
              <a:extLst>
                <a:ext uri="{FF2B5EF4-FFF2-40B4-BE49-F238E27FC236}">
                  <a16:creationId xmlns:a16="http://schemas.microsoft.com/office/drawing/2014/main" id="{F24F33DB-EBFD-1258-07F2-5FEC0CD623E6}"/>
                </a:ext>
              </a:extLst>
            </p:cNvPr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>
              <a:extLst>
                <a:ext uri="{FF2B5EF4-FFF2-40B4-BE49-F238E27FC236}">
                  <a16:creationId xmlns:a16="http://schemas.microsoft.com/office/drawing/2014/main" id="{BBAF76E1-0E67-3801-4A8B-AFB99925C9FE}"/>
                </a:ext>
              </a:extLst>
            </p:cNvPr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>
              <a:extLst>
                <a:ext uri="{FF2B5EF4-FFF2-40B4-BE49-F238E27FC236}">
                  <a16:creationId xmlns:a16="http://schemas.microsoft.com/office/drawing/2014/main" id="{11996D60-523C-3BE8-6F0B-B9BCB1A52CCF}"/>
                </a:ext>
              </a:extLst>
            </p:cNvPr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>
              <a:extLst>
                <a:ext uri="{FF2B5EF4-FFF2-40B4-BE49-F238E27FC236}">
                  <a16:creationId xmlns:a16="http://schemas.microsoft.com/office/drawing/2014/main" id="{B594B42A-66BF-C548-E79A-B43A554C39C0}"/>
                </a:ext>
              </a:extLst>
            </p:cNvPr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>
            <a:extLst>
              <a:ext uri="{FF2B5EF4-FFF2-40B4-BE49-F238E27FC236}">
                <a16:creationId xmlns:a16="http://schemas.microsoft.com/office/drawing/2014/main" id="{6325102D-0AD4-E583-EC15-9F7DE05853EB}"/>
              </a:ext>
            </a:extLst>
          </p:cNvPr>
          <p:cNvGrpSpPr/>
          <p:nvPr/>
        </p:nvGrpSpPr>
        <p:grpSpPr>
          <a:xfrm>
            <a:off x="4645341" y="1091907"/>
            <a:ext cx="276470" cy="300104"/>
            <a:chOff x="1396125" y="238125"/>
            <a:chExt cx="4808175" cy="5219200"/>
          </a:xfrm>
        </p:grpSpPr>
        <p:sp>
          <p:nvSpPr>
            <p:cNvPr id="306" name="Google Shape;306;p32">
              <a:extLst>
                <a:ext uri="{FF2B5EF4-FFF2-40B4-BE49-F238E27FC236}">
                  <a16:creationId xmlns:a16="http://schemas.microsoft.com/office/drawing/2014/main" id="{F307D156-7F3D-0F76-CB90-D8EEA8C4E251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>
              <a:extLst>
                <a:ext uri="{FF2B5EF4-FFF2-40B4-BE49-F238E27FC236}">
                  <a16:creationId xmlns:a16="http://schemas.microsoft.com/office/drawing/2014/main" id="{CE3BFEBF-8BA5-B00B-E7D1-3DB864EC93DF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>
              <a:extLst>
                <a:ext uri="{FF2B5EF4-FFF2-40B4-BE49-F238E27FC236}">
                  <a16:creationId xmlns:a16="http://schemas.microsoft.com/office/drawing/2014/main" id="{A992D149-2D0E-51B1-E3A3-A12E55F20B70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>
              <a:extLst>
                <a:ext uri="{FF2B5EF4-FFF2-40B4-BE49-F238E27FC236}">
                  <a16:creationId xmlns:a16="http://schemas.microsoft.com/office/drawing/2014/main" id="{F08C8FF6-C254-890E-E02B-061CB7C87500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>
              <a:extLst>
                <a:ext uri="{FF2B5EF4-FFF2-40B4-BE49-F238E27FC236}">
                  <a16:creationId xmlns:a16="http://schemas.microsoft.com/office/drawing/2014/main" id="{DEA3767A-7627-B179-8D40-2BA9C6A946EA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>
              <a:extLst>
                <a:ext uri="{FF2B5EF4-FFF2-40B4-BE49-F238E27FC236}">
                  <a16:creationId xmlns:a16="http://schemas.microsoft.com/office/drawing/2014/main" id="{B7D51979-4960-D9FC-E2CA-54EBEA5D55B7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>
              <a:extLst>
                <a:ext uri="{FF2B5EF4-FFF2-40B4-BE49-F238E27FC236}">
                  <a16:creationId xmlns:a16="http://schemas.microsoft.com/office/drawing/2014/main" id="{0C773B15-F9A7-9513-F65E-0C5242EE2933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>
              <a:extLst>
                <a:ext uri="{FF2B5EF4-FFF2-40B4-BE49-F238E27FC236}">
                  <a16:creationId xmlns:a16="http://schemas.microsoft.com/office/drawing/2014/main" id="{CC1234CE-9B33-28A3-D81A-A080AEC509F9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>
              <a:extLst>
                <a:ext uri="{FF2B5EF4-FFF2-40B4-BE49-F238E27FC236}">
                  <a16:creationId xmlns:a16="http://schemas.microsoft.com/office/drawing/2014/main" id="{DD5F6B99-8AD0-66BA-E55A-2D1738857DEE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>
              <a:extLst>
                <a:ext uri="{FF2B5EF4-FFF2-40B4-BE49-F238E27FC236}">
                  <a16:creationId xmlns:a16="http://schemas.microsoft.com/office/drawing/2014/main" id="{2EBEFF1A-F107-3335-D488-3E6C0AB9079A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>
              <a:extLst>
                <a:ext uri="{FF2B5EF4-FFF2-40B4-BE49-F238E27FC236}">
                  <a16:creationId xmlns:a16="http://schemas.microsoft.com/office/drawing/2014/main" id="{884C18C1-AE33-C9DD-9623-12AD9FC15D94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>
              <a:extLst>
                <a:ext uri="{FF2B5EF4-FFF2-40B4-BE49-F238E27FC236}">
                  <a16:creationId xmlns:a16="http://schemas.microsoft.com/office/drawing/2014/main" id="{642C663F-9583-434D-92E8-4547A5F882D2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>
              <a:extLst>
                <a:ext uri="{FF2B5EF4-FFF2-40B4-BE49-F238E27FC236}">
                  <a16:creationId xmlns:a16="http://schemas.microsoft.com/office/drawing/2014/main" id="{93281E81-65F0-18CC-1E1B-C5A55DE63A21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>
              <a:extLst>
                <a:ext uri="{FF2B5EF4-FFF2-40B4-BE49-F238E27FC236}">
                  <a16:creationId xmlns:a16="http://schemas.microsoft.com/office/drawing/2014/main" id="{6E17DB1D-F822-7FF2-4C2D-74649496F218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>
              <a:extLst>
                <a:ext uri="{FF2B5EF4-FFF2-40B4-BE49-F238E27FC236}">
                  <a16:creationId xmlns:a16="http://schemas.microsoft.com/office/drawing/2014/main" id="{12F9C0B7-3350-6AF1-65F0-40B088A90466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>
              <a:extLst>
                <a:ext uri="{FF2B5EF4-FFF2-40B4-BE49-F238E27FC236}">
                  <a16:creationId xmlns:a16="http://schemas.microsoft.com/office/drawing/2014/main" id="{E2EFFBE5-428F-7818-E6D9-FE7F357A0B5A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>
              <a:extLst>
                <a:ext uri="{FF2B5EF4-FFF2-40B4-BE49-F238E27FC236}">
                  <a16:creationId xmlns:a16="http://schemas.microsoft.com/office/drawing/2014/main" id="{4A97F13D-A2BC-93E1-7FBB-F7D5DC1458C4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2">
            <a:extLst>
              <a:ext uri="{FF2B5EF4-FFF2-40B4-BE49-F238E27FC236}">
                <a16:creationId xmlns:a16="http://schemas.microsoft.com/office/drawing/2014/main" id="{8FCDED75-F88B-F934-8303-5F3F1B10825C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1632723" y="2706194"/>
            <a:ext cx="2072346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COMMUNITY EMPOWERMENT</a:t>
            </a:r>
          </a:p>
        </p:txBody>
      </p:sp>
      <p:sp>
        <p:nvSpPr>
          <p:cNvPr id="335" name="Google Shape;335;p32">
            <a:extLst>
              <a:ext uri="{FF2B5EF4-FFF2-40B4-BE49-F238E27FC236}">
                <a16:creationId xmlns:a16="http://schemas.microsoft.com/office/drawing/2014/main" id="{1DC84086-2305-FF84-04B0-6633DEBD37FD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3967426" y="3554016"/>
            <a:ext cx="1498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IMPLEMENT WITH SUPPORT</a:t>
            </a:r>
          </a:p>
        </p:txBody>
      </p:sp>
      <p:sp>
        <p:nvSpPr>
          <p:cNvPr id="336" name="Google Shape;336;p32">
            <a:extLst>
              <a:ext uri="{FF2B5EF4-FFF2-40B4-BE49-F238E27FC236}">
                <a16:creationId xmlns:a16="http://schemas.microsoft.com/office/drawing/2014/main" id="{65F35CBD-DBC9-4607-BF4F-76C4D76BA96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3974972" y="3887132"/>
            <a:ext cx="1498200" cy="58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Execute activities with ongoing community involvement and support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7" name="Google Shape;337;p32">
            <a:extLst>
              <a:ext uri="{FF2B5EF4-FFF2-40B4-BE49-F238E27FC236}">
                <a16:creationId xmlns:a16="http://schemas.microsoft.com/office/drawing/2014/main" id="{4A6E86AB-85D7-59C4-15BD-3B10823606E7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4054026" y="1439476"/>
            <a:ext cx="1436922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COLLABORATIVE ACTION PLAN</a:t>
            </a:r>
          </a:p>
        </p:txBody>
      </p:sp>
      <p:sp>
        <p:nvSpPr>
          <p:cNvPr id="338" name="Google Shape;338;p32">
            <a:extLst>
              <a:ext uri="{FF2B5EF4-FFF2-40B4-BE49-F238E27FC236}">
                <a16:creationId xmlns:a16="http://schemas.microsoft.com/office/drawing/2014/main" id="{096AE524-CBB7-B1F9-FFEC-E95E6A0F7ED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4035084" y="181808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Co-create an action plan that outlines roles, timelines, and responsibilities for all stakeholders</a:t>
            </a:r>
          </a:p>
        </p:txBody>
      </p:sp>
      <p:pic>
        <p:nvPicPr>
          <p:cNvPr id="3" name="Graphic 2" descr="Remote work outline">
            <a:extLst>
              <a:ext uri="{FF2B5EF4-FFF2-40B4-BE49-F238E27FC236}">
                <a16:creationId xmlns:a16="http://schemas.microsoft.com/office/drawing/2014/main" id="{55CE29A3-9AE7-502C-9564-885A60D0E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0574" y="3121259"/>
            <a:ext cx="424808" cy="424808"/>
          </a:xfrm>
          <a:prstGeom prst="rect">
            <a:avLst/>
          </a:prstGeom>
        </p:spPr>
      </p:pic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610ECDAD-4254-5469-B212-C5D516F0E703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8" name="Google Shape;289;p32">
            <a:extLst>
              <a:ext uri="{FF2B5EF4-FFF2-40B4-BE49-F238E27FC236}">
                <a16:creationId xmlns:a16="http://schemas.microsoft.com/office/drawing/2014/main" id="{5A4FA4DB-FA87-58B9-B486-F82CAB5400FA}"/>
              </a:ext>
            </a:extLst>
          </p:cNvPr>
          <p:cNvSpPr/>
          <p:nvPr/>
        </p:nvSpPr>
        <p:spPr>
          <a:xfrm>
            <a:off x="5967172" y="94282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335;p32">
            <a:extLst>
              <a:ext uri="{FF2B5EF4-FFF2-40B4-BE49-F238E27FC236}">
                <a16:creationId xmlns:a16="http://schemas.microsoft.com/office/drawing/2014/main" id="{469C9906-FF23-988B-BBC8-D04BD60D2FD2}"/>
              </a:ext>
            </a:extLst>
          </p:cNvPr>
          <p:cNvSpPr txBox="1">
            <a:spLocks/>
          </p:cNvSpPr>
          <p:nvPr/>
        </p:nvSpPr>
        <p:spPr>
          <a:xfrm flipH="1">
            <a:off x="6160513" y="1488065"/>
            <a:ext cx="1661838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FEEDBACK &amp; MONITORING</a:t>
            </a:r>
          </a:p>
        </p:txBody>
      </p:sp>
      <p:sp>
        <p:nvSpPr>
          <p:cNvPr id="10" name="Google Shape;336;p32">
            <a:extLst>
              <a:ext uri="{FF2B5EF4-FFF2-40B4-BE49-F238E27FC236}">
                <a16:creationId xmlns:a16="http://schemas.microsoft.com/office/drawing/2014/main" id="{EE04E54F-F1A5-FEC5-7783-793D16E725F8}"/>
              </a:ext>
            </a:extLst>
          </p:cNvPr>
          <p:cNvSpPr txBox="1">
            <a:spLocks/>
          </p:cNvSpPr>
          <p:nvPr/>
        </p:nvSpPr>
        <p:spPr>
          <a:xfrm flipH="1">
            <a:off x="6167760" y="1879802"/>
            <a:ext cx="1498200" cy="58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Establish feedback channels to gather community input and monitor progress</a:t>
            </a:r>
          </a:p>
        </p:txBody>
      </p:sp>
      <p:pic>
        <p:nvPicPr>
          <p:cNvPr id="11" name="Graphic 10" descr="Remote work outline">
            <a:extLst>
              <a:ext uri="{FF2B5EF4-FFF2-40B4-BE49-F238E27FC236}">
                <a16:creationId xmlns:a16="http://schemas.microsoft.com/office/drawing/2014/main" id="{46B33761-9EDC-BC5E-C03E-17B04F83FE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426" y="1059329"/>
            <a:ext cx="424808" cy="424808"/>
          </a:xfrm>
          <a:prstGeom prst="rect">
            <a:avLst/>
          </a:prstGeom>
        </p:spPr>
      </p:pic>
      <p:sp>
        <p:nvSpPr>
          <p:cNvPr id="37" name="Google Shape;288;p32">
            <a:extLst>
              <a:ext uri="{FF2B5EF4-FFF2-40B4-BE49-F238E27FC236}">
                <a16:creationId xmlns:a16="http://schemas.microsoft.com/office/drawing/2014/main" id="{E505FE75-25D4-D5F5-956A-3FDCBEAB499C}"/>
              </a:ext>
            </a:extLst>
          </p:cNvPr>
          <p:cNvSpPr/>
          <p:nvPr/>
        </p:nvSpPr>
        <p:spPr>
          <a:xfrm>
            <a:off x="5967172" y="300475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05;p32">
            <a:extLst>
              <a:ext uri="{FF2B5EF4-FFF2-40B4-BE49-F238E27FC236}">
                <a16:creationId xmlns:a16="http://schemas.microsoft.com/office/drawing/2014/main" id="{8EBEC71B-EAC2-E8E8-931D-C1B9824F0DC0}"/>
              </a:ext>
            </a:extLst>
          </p:cNvPr>
          <p:cNvGrpSpPr/>
          <p:nvPr/>
        </p:nvGrpSpPr>
        <p:grpSpPr>
          <a:xfrm>
            <a:off x="6795666" y="3168170"/>
            <a:ext cx="276470" cy="300104"/>
            <a:chOff x="1396125" y="238125"/>
            <a:chExt cx="4808175" cy="5219200"/>
          </a:xfrm>
        </p:grpSpPr>
        <p:sp>
          <p:nvSpPr>
            <p:cNvPr id="39" name="Google Shape;306;p32">
              <a:extLst>
                <a:ext uri="{FF2B5EF4-FFF2-40B4-BE49-F238E27FC236}">
                  <a16:creationId xmlns:a16="http://schemas.microsoft.com/office/drawing/2014/main" id="{13A33A83-0D23-EBDD-49FD-6F982F2197C8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7;p32">
              <a:extLst>
                <a:ext uri="{FF2B5EF4-FFF2-40B4-BE49-F238E27FC236}">
                  <a16:creationId xmlns:a16="http://schemas.microsoft.com/office/drawing/2014/main" id="{6976CEFF-241D-5D35-DDA4-6C063CF8F0B3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32">
              <a:extLst>
                <a:ext uri="{FF2B5EF4-FFF2-40B4-BE49-F238E27FC236}">
                  <a16:creationId xmlns:a16="http://schemas.microsoft.com/office/drawing/2014/main" id="{963B5AED-6C06-4F1A-ADF1-1F9A33CC6AF3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32">
              <a:extLst>
                <a:ext uri="{FF2B5EF4-FFF2-40B4-BE49-F238E27FC236}">
                  <a16:creationId xmlns:a16="http://schemas.microsoft.com/office/drawing/2014/main" id="{FD35DE2C-B578-3AB4-C843-A0F50B2E93AA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32">
              <a:extLst>
                <a:ext uri="{FF2B5EF4-FFF2-40B4-BE49-F238E27FC236}">
                  <a16:creationId xmlns:a16="http://schemas.microsoft.com/office/drawing/2014/main" id="{7BC70195-E47B-3E50-1740-D7461E1F23CE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32">
              <a:extLst>
                <a:ext uri="{FF2B5EF4-FFF2-40B4-BE49-F238E27FC236}">
                  <a16:creationId xmlns:a16="http://schemas.microsoft.com/office/drawing/2014/main" id="{FF62279A-0DE8-37F0-E1F5-90BA6A4725DF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32">
              <a:extLst>
                <a:ext uri="{FF2B5EF4-FFF2-40B4-BE49-F238E27FC236}">
                  <a16:creationId xmlns:a16="http://schemas.microsoft.com/office/drawing/2014/main" id="{508808FC-4DE7-C03D-E714-ABF8142AB050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32">
              <a:extLst>
                <a:ext uri="{FF2B5EF4-FFF2-40B4-BE49-F238E27FC236}">
                  <a16:creationId xmlns:a16="http://schemas.microsoft.com/office/drawing/2014/main" id="{2DFF8623-82E9-947D-BC23-DA0A8DEBF941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32">
              <a:extLst>
                <a:ext uri="{FF2B5EF4-FFF2-40B4-BE49-F238E27FC236}">
                  <a16:creationId xmlns:a16="http://schemas.microsoft.com/office/drawing/2014/main" id="{DC4A0763-67D5-218F-0BC2-08B851374C9A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5;p32">
              <a:extLst>
                <a:ext uri="{FF2B5EF4-FFF2-40B4-BE49-F238E27FC236}">
                  <a16:creationId xmlns:a16="http://schemas.microsoft.com/office/drawing/2014/main" id="{761CD5B0-AD79-3CD4-77FD-B9DE1FFCFE63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6;p32">
              <a:extLst>
                <a:ext uri="{FF2B5EF4-FFF2-40B4-BE49-F238E27FC236}">
                  <a16:creationId xmlns:a16="http://schemas.microsoft.com/office/drawing/2014/main" id="{C3D8E26F-F19E-B7B0-AEEF-4D042EAA77AD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;p32">
              <a:extLst>
                <a:ext uri="{FF2B5EF4-FFF2-40B4-BE49-F238E27FC236}">
                  <a16:creationId xmlns:a16="http://schemas.microsoft.com/office/drawing/2014/main" id="{4C499201-4CF5-B3D5-A763-BF2BFFFAA0CE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8;p32">
              <a:extLst>
                <a:ext uri="{FF2B5EF4-FFF2-40B4-BE49-F238E27FC236}">
                  <a16:creationId xmlns:a16="http://schemas.microsoft.com/office/drawing/2014/main" id="{8802F45F-0460-FA73-DB60-8E86845B60C6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9;p32">
              <a:extLst>
                <a:ext uri="{FF2B5EF4-FFF2-40B4-BE49-F238E27FC236}">
                  <a16:creationId xmlns:a16="http://schemas.microsoft.com/office/drawing/2014/main" id="{EE263055-7F0B-72E2-A839-E6F32D570747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0;p32">
              <a:extLst>
                <a:ext uri="{FF2B5EF4-FFF2-40B4-BE49-F238E27FC236}">
                  <a16:creationId xmlns:a16="http://schemas.microsoft.com/office/drawing/2014/main" id="{1DC057AD-9267-B3D1-E434-C36DCB53BD09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;p32">
              <a:extLst>
                <a:ext uri="{FF2B5EF4-FFF2-40B4-BE49-F238E27FC236}">
                  <a16:creationId xmlns:a16="http://schemas.microsoft.com/office/drawing/2014/main" id="{7AD4C49E-A39F-5B9D-0B4B-0E7917F559B1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2;p32">
              <a:extLst>
                <a:ext uri="{FF2B5EF4-FFF2-40B4-BE49-F238E27FC236}">
                  <a16:creationId xmlns:a16="http://schemas.microsoft.com/office/drawing/2014/main" id="{2F32DD88-477C-7B49-01AC-4A690B3C4A05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337;p32">
            <a:extLst>
              <a:ext uri="{FF2B5EF4-FFF2-40B4-BE49-F238E27FC236}">
                <a16:creationId xmlns:a16="http://schemas.microsoft.com/office/drawing/2014/main" id="{ABEA8D71-21F8-0181-7B00-4E9FB0067781}"/>
              </a:ext>
            </a:extLst>
          </p:cNvPr>
          <p:cNvSpPr txBox="1">
            <a:spLocks/>
          </p:cNvSpPr>
          <p:nvPr/>
        </p:nvSpPr>
        <p:spPr>
          <a:xfrm flipH="1">
            <a:off x="6204351" y="3515739"/>
            <a:ext cx="1436922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EVALUATE &amp; CELEBRATE</a:t>
            </a:r>
          </a:p>
        </p:txBody>
      </p:sp>
      <p:sp>
        <p:nvSpPr>
          <p:cNvPr id="57" name="Google Shape;338;p32">
            <a:extLst>
              <a:ext uri="{FF2B5EF4-FFF2-40B4-BE49-F238E27FC236}">
                <a16:creationId xmlns:a16="http://schemas.microsoft.com/office/drawing/2014/main" id="{7D229947-7BE6-2B10-AFDA-835515C26A1D}"/>
              </a:ext>
            </a:extLst>
          </p:cNvPr>
          <p:cNvSpPr txBox="1">
            <a:spLocks/>
          </p:cNvSpPr>
          <p:nvPr/>
        </p:nvSpPr>
        <p:spPr>
          <a:xfrm flipH="1">
            <a:off x="6185409" y="3894349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Assess outcomes together, reflect on lessons learned, and celebrate milestones to boost motivation.</a:t>
            </a:r>
          </a:p>
        </p:txBody>
      </p:sp>
    </p:spTree>
    <p:extLst>
      <p:ext uri="{BB962C8B-B14F-4D97-AF65-F5344CB8AC3E}">
        <p14:creationId xmlns:p14="http://schemas.microsoft.com/office/powerpoint/2010/main" val="3899062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80">
          <a:extLst>
            <a:ext uri="{FF2B5EF4-FFF2-40B4-BE49-F238E27FC236}">
              <a16:creationId xmlns:a16="http://schemas.microsoft.com/office/drawing/2014/main" id="{8E4E37F8-AB24-2D2B-0EC9-611178D29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>
            <a:extLst>
              <a:ext uri="{FF2B5EF4-FFF2-40B4-BE49-F238E27FC236}">
                <a16:creationId xmlns:a16="http://schemas.microsoft.com/office/drawing/2014/main" id="{7FDBE414-C99D-2E5B-45D1-B57E5E90A21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 PRACTICES</a:t>
            </a:r>
            <a:endParaRPr dirty="0"/>
          </a:p>
        </p:txBody>
      </p:sp>
      <p:sp>
        <p:nvSpPr>
          <p:cNvPr id="182" name="Google Shape;182;p27">
            <a:extLst>
              <a:ext uri="{FF2B5EF4-FFF2-40B4-BE49-F238E27FC236}">
                <a16:creationId xmlns:a16="http://schemas.microsoft.com/office/drawing/2014/main" id="{30942C9E-CDD6-A637-429C-0EB6FAB65E36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19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>
            <a:spLocks noGrp="1"/>
          </p:cNvSpPr>
          <p:nvPr>
            <p:ph type="ctrTitle"/>
          </p:nvPr>
        </p:nvSpPr>
        <p:spPr>
          <a:xfrm>
            <a:off x="2816871" y="225454"/>
            <a:ext cx="3694579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Nunito Sans ExtraBold" pitchFamily="2" charset="0"/>
              </a:rPr>
              <a:t>BEST PRACTICES IN COMMUNITY ENGAGEMENT FOR RURAL DEVELOPMENT</a:t>
            </a:r>
            <a:endParaRPr lang="en-US" b="1" dirty="0">
              <a:solidFill>
                <a:schemeClr val="bg1"/>
              </a:solidFill>
              <a:highlight>
                <a:srgbClr val="008080"/>
              </a:highlight>
              <a:latin typeface="Nunito Sans ExtraBold" pitchFamily="2" charset="0"/>
            </a:endParaRPr>
          </a:p>
        </p:txBody>
      </p:sp>
      <p:sp>
        <p:nvSpPr>
          <p:cNvPr id="234" name="Google Shape;234;p30"/>
          <p:cNvSpPr/>
          <p:nvPr/>
        </p:nvSpPr>
        <p:spPr>
          <a:xfrm>
            <a:off x="838200" y="198541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30"/>
          <p:cNvSpPr/>
          <p:nvPr/>
        </p:nvSpPr>
        <p:spPr>
          <a:xfrm>
            <a:off x="4273350" y="1985418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0"/>
          <p:cNvSpPr/>
          <p:nvPr/>
        </p:nvSpPr>
        <p:spPr>
          <a:xfrm>
            <a:off x="7718775" y="198534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7" name="Google Shape;237;p30"/>
          <p:cNvGrpSpPr/>
          <p:nvPr/>
        </p:nvGrpSpPr>
        <p:grpSpPr>
          <a:xfrm>
            <a:off x="1000004" y="2107373"/>
            <a:ext cx="273486" cy="273486"/>
            <a:chOff x="1190625" y="238125"/>
            <a:chExt cx="5219200" cy="5219200"/>
          </a:xfrm>
        </p:grpSpPr>
        <p:sp>
          <p:nvSpPr>
            <p:cNvPr id="238" name="Google Shape;238;p30"/>
            <p:cNvSpPr/>
            <p:nvPr/>
          </p:nvSpPr>
          <p:spPr>
            <a:xfrm>
              <a:off x="1190625" y="2400000"/>
              <a:ext cx="2126000" cy="3057325"/>
            </a:xfrm>
            <a:custGeom>
              <a:avLst/>
              <a:gdLst/>
              <a:ahLst/>
              <a:cxnLst/>
              <a:rect l="l" t="t" r="r" b="b"/>
              <a:pathLst>
                <a:path w="85040" h="122293" extrusionOk="0">
                  <a:moveTo>
                    <a:pt x="42536" y="6035"/>
                  </a:moveTo>
                  <a:cubicBezTo>
                    <a:pt x="54410" y="6035"/>
                    <a:pt x="64098" y="15495"/>
                    <a:pt x="64522" y="27238"/>
                  </a:cubicBezTo>
                  <a:cubicBezTo>
                    <a:pt x="51213" y="26716"/>
                    <a:pt x="42895" y="22541"/>
                    <a:pt x="39046" y="20029"/>
                  </a:cubicBezTo>
                  <a:cubicBezTo>
                    <a:pt x="40351" y="18333"/>
                    <a:pt x="40938" y="17158"/>
                    <a:pt x="41036" y="16995"/>
                  </a:cubicBezTo>
                  <a:lnTo>
                    <a:pt x="35621" y="14353"/>
                  </a:lnTo>
                  <a:cubicBezTo>
                    <a:pt x="35458" y="14679"/>
                    <a:pt x="31804" y="21692"/>
                    <a:pt x="20616" y="26096"/>
                  </a:cubicBezTo>
                  <a:cubicBezTo>
                    <a:pt x="21594" y="14875"/>
                    <a:pt x="31054" y="6035"/>
                    <a:pt x="42536" y="6035"/>
                  </a:cubicBezTo>
                  <a:close/>
                  <a:moveTo>
                    <a:pt x="34838" y="24465"/>
                  </a:moveTo>
                  <a:cubicBezTo>
                    <a:pt x="39013" y="27401"/>
                    <a:pt x="48441" y="32555"/>
                    <a:pt x="63902" y="33240"/>
                  </a:cubicBezTo>
                  <a:cubicBezTo>
                    <a:pt x="61554" y="42863"/>
                    <a:pt x="52877" y="50039"/>
                    <a:pt x="42536" y="50039"/>
                  </a:cubicBezTo>
                  <a:cubicBezTo>
                    <a:pt x="31870" y="50039"/>
                    <a:pt x="22964" y="42439"/>
                    <a:pt x="20942" y="32392"/>
                  </a:cubicBezTo>
                  <a:cubicBezTo>
                    <a:pt x="27238" y="30206"/>
                    <a:pt x="31739" y="27238"/>
                    <a:pt x="34838" y="24465"/>
                  </a:cubicBezTo>
                  <a:close/>
                  <a:moveTo>
                    <a:pt x="42536" y="56074"/>
                  </a:moveTo>
                  <a:cubicBezTo>
                    <a:pt x="45733" y="56074"/>
                    <a:pt x="48832" y="56465"/>
                    <a:pt x="51768" y="57248"/>
                  </a:cubicBezTo>
                  <a:lnTo>
                    <a:pt x="42536" y="67882"/>
                  </a:lnTo>
                  <a:lnTo>
                    <a:pt x="33272" y="57248"/>
                  </a:lnTo>
                  <a:cubicBezTo>
                    <a:pt x="36241" y="56465"/>
                    <a:pt x="39340" y="56074"/>
                    <a:pt x="42536" y="56074"/>
                  </a:cubicBezTo>
                  <a:close/>
                  <a:moveTo>
                    <a:pt x="57868" y="59434"/>
                  </a:moveTo>
                  <a:cubicBezTo>
                    <a:pt x="70361" y="65240"/>
                    <a:pt x="79038" y="77929"/>
                    <a:pt x="79038" y="92575"/>
                  </a:cubicBezTo>
                  <a:lnTo>
                    <a:pt x="79038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521" y="93815"/>
                  </a:lnTo>
                  <a:lnTo>
                    <a:pt x="61521" y="116257"/>
                  </a:lnTo>
                  <a:lnTo>
                    <a:pt x="23552" y="116257"/>
                  </a:lnTo>
                  <a:lnTo>
                    <a:pt x="23552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35" y="116257"/>
                  </a:lnTo>
                  <a:lnTo>
                    <a:pt x="6035" y="92575"/>
                  </a:lnTo>
                  <a:cubicBezTo>
                    <a:pt x="6035" y="77929"/>
                    <a:pt x="14712" y="65240"/>
                    <a:pt x="27205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68" y="59434"/>
                  </a:lnTo>
                  <a:close/>
                  <a:moveTo>
                    <a:pt x="42536" y="0"/>
                  </a:moveTo>
                  <a:cubicBezTo>
                    <a:pt x="27074" y="0"/>
                    <a:pt x="14516" y="12592"/>
                    <a:pt x="14516" y="28053"/>
                  </a:cubicBezTo>
                  <a:cubicBezTo>
                    <a:pt x="14516" y="38459"/>
                    <a:pt x="20192" y="47527"/>
                    <a:pt x="28640" y="52355"/>
                  </a:cubicBezTo>
                  <a:cubicBezTo>
                    <a:pt x="12004" y="58129"/>
                    <a:pt x="0" y="73982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3982"/>
                    <a:pt x="73068" y="58129"/>
                    <a:pt x="56400" y="52355"/>
                  </a:cubicBezTo>
                  <a:cubicBezTo>
                    <a:pt x="64848" y="47527"/>
                    <a:pt x="70557" y="38459"/>
                    <a:pt x="70557" y="28053"/>
                  </a:cubicBezTo>
                  <a:cubicBezTo>
                    <a:pt x="70557" y="12592"/>
                    <a:pt x="57966" y="0"/>
                    <a:pt x="42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2178175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4283800" y="2400000"/>
              <a:ext cx="2126025" cy="3057325"/>
            </a:xfrm>
            <a:custGeom>
              <a:avLst/>
              <a:gdLst/>
              <a:ahLst/>
              <a:cxnLst/>
              <a:rect l="l" t="t" r="r" b="b"/>
              <a:pathLst>
                <a:path w="85041" h="122293" extrusionOk="0">
                  <a:moveTo>
                    <a:pt x="42504" y="6035"/>
                  </a:moveTo>
                  <a:cubicBezTo>
                    <a:pt x="53627" y="6035"/>
                    <a:pt x="62826" y="14320"/>
                    <a:pt x="64294" y="25020"/>
                  </a:cubicBezTo>
                  <a:lnTo>
                    <a:pt x="53692" y="25020"/>
                  </a:lnTo>
                  <a:lnTo>
                    <a:pt x="53692" y="17354"/>
                  </a:lnTo>
                  <a:lnTo>
                    <a:pt x="47690" y="17354"/>
                  </a:lnTo>
                  <a:lnTo>
                    <a:pt x="47690" y="25020"/>
                  </a:lnTo>
                  <a:lnTo>
                    <a:pt x="20714" y="25020"/>
                  </a:lnTo>
                  <a:cubicBezTo>
                    <a:pt x="22182" y="14320"/>
                    <a:pt x="31413" y="6035"/>
                    <a:pt x="42504" y="6035"/>
                  </a:cubicBezTo>
                  <a:close/>
                  <a:moveTo>
                    <a:pt x="16604" y="38720"/>
                  </a:moveTo>
                  <a:cubicBezTo>
                    <a:pt x="18463" y="43189"/>
                    <a:pt x="21431" y="47071"/>
                    <a:pt x="25183" y="50039"/>
                  </a:cubicBezTo>
                  <a:lnTo>
                    <a:pt x="12233" y="50039"/>
                  </a:lnTo>
                  <a:lnTo>
                    <a:pt x="16604" y="38720"/>
                  </a:lnTo>
                  <a:close/>
                  <a:moveTo>
                    <a:pt x="64294" y="31054"/>
                  </a:moveTo>
                  <a:cubicBezTo>
                    <a:pt x="62826" y="41754"/>
                    <a:pt x="53627" y="50039"/>
                    <a:pt x="42504" y="50039"/>
                  </a:cubicBezTo>
                  <a:cubicBezTo>
                    <a:pt x="31413" y="50039"/>
                    <a:pt x="22182" y="41754"/>
                    <a:pt x="20714" y="31054"/>
                  </a:cubicBezTo>
                  <a:close/>
                  <a:moveTo>
                    <a:pt x="68665" y="38100"/>
                  </a:moveTo>
                  <a:lnTo>
                    <a:pt x="73917" y="50039"/>
                  </a:lnTo>
                  <a:lnTo>
                    <a:pt x="59825" y="50039"/>
                  </a:lnTo>
                  <a:cubicBezTo>
                    <a:pt x="63772" y="46940"/>
                    <a:pt x="66838" y="42830"/>
                    <a:pt x="68665" y="38100"/>
                  </a:cubicBezTo>
                  <a:close/>
                  <a:moveTo>
                    <a:pt x="42504" y="56074"/>
                  </a:moveTo>
                  <a:cubicBezTo>
                    <a:pt x="45701" y="56074"/>
                    <a:pt x="48799" y="56465"/>
                    <a:pt x="51768" y="57248"/>
                  </a:cubicBezTo>
                  <a:lnTo>
                    <a:pt x="42504" y="67882"/>
                  </a:lnTo>
                  <a:lnTo>
                    <a:pt x="33272" y="57248"/>
                  </a:lnTo>
                  <a:cubicBezTo>
                    <a:pt x="36208" y="56465"/>
                    <a:pt x="39307" y="56074"/>
                    <a:pt x="42504" y="56074"/>
                  </a:cubicBezTo>
                  <a:close/>
                  <a:moveTo>
                    <a:pt x="57835" y="59434"/>
                  </a:moveTo>
                  <a:cubicBezTo>
                    <a:pt x="70329" y="65240"/>
                    <a:pt x="79005" y="77929"/>
                    <a:pt x="79005" y="92575"/>
                  </a:cubicBezTo>
                  <a:lnTo>
                    <a:pt x="79005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489" y="93815"/>
                  </a:lnTo>
                  <a:lnTo>
                    <a:pt x="61489" y="116257"/>
                  </a:lnTo>
                  <a:lnTo>
                    <a:pt x="23519" y="116257"/>
                  </a:lnTo>
                  <a:lnTo>
                    <a:pt x="23519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02" y="116257"/>
                  </a:lnTo>
                  <a:lnTo>
                    <a:pt x="6002" y="92575"/>
                  </a:lnTo>
                  <a:cubicBezTo>
                    <a:pt x="6002" y="77929"/>
                    <a:pt x="14679" y="65240"/>
                    <a:pt x="27172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35" y="59434"/>
                  </a:lnTo>
                  <a:close/>
                  <a:moveTo>
                    <a:pt x="42504" y="0"/>
                  </a:moveTo>
                  <a:cubicBezTo>
                    <a:pt x="27270" y="0"/>
                    <a:pt x="14842" y="12265"/>
                    <a:pt x="14516" y="27434"/>
                  </a:cubicBezTo>
                  <a:lnTo>
                    <a:pt x="3458" y="56074"/>
                  </a:lnTo>
                  <a:lnTo>
                    <a:pt x="20714" y="56074"/>
                  </a:lnTo>
                  <a:cubicBezTo>
                    <a:pt x="8318" y="63511"/>
                    <a:pt x="0" y="77081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7081"/>
                    <a:pt x="76722" y="63511"/>
                    <a:pt x="64294" y="56074"/>
                  </a:cubicBezTo>
                  <a:lnTo>
                    <a:pt x="83116" y="56074"/>
                  </a:lnTo>
                  <a:lnTo>
                    <a:pt x="70524" y="27368"/>
                  </a:lnTo>
                  <a:cubicBezTo>
                    <a:pt x="70165" y="12233"/>
                    <a:pt x="57737" y="0"/>
                    <a:pt x="4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5271350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2052600" y="238125"/>
              <a:ext cx="3637125" cy="2137425"/>
            </a:xfrm>
            <a:custGeom>
              <a:avLst/>
              <a:gdLst/>
              <a:ahLst/>
              <a:cxnLst/>
              <a:rect l="l" t="t" r="r" b="b"/>
              <a:pathLst>
                <a:path w="145485" h="85497" extrusionOk="0">
                  <a:moveTo>
                    <a:pt x="80604" y="6035"/>
                  </a:moveTo>
                  <a:lnTo>
                    <a:pt x="80604" y="17680"/>
                  </a:lnTo>
                  <a:cubicBezTo>
                    <a:pt x="77766" y="22703"/>
                    <a:pt x="76135" y="28510"/>
                    <a:pt x="76135" y="34675"/>
                  </a:cubicBezTo>
                  <a:cubicBezTo>
                    <a:pt x="76135" y="40840"/>
                    <a:pt x="77766" y="46646"/>
                    <a:pt x="80604" y="51670"/>
                  </a:cubicBezTo>
                  <a:lnTo>
                    <a:pt x="80604" y="63315"/>
                  </a:lnTo>
                  <a:lnTo>
                    <a:pt x="30728" y="63315"/>
                  </a:lnTo>
                  <a:lnTo>
                    <a:pt x="19572" y="69709"/>
                  </a:lnTo>
                  <a:lnTo>
                    <a:pt x="23030" y="63315"/>
                  </a:lnTo>
                  <a:lnTo>
                    <a:pt x="6035" y="63315"/>
                  </a:lnTo>
                  <a:lnTo>
                    <a:pt x="6035" y="6035"/>
                  </a:lnTo>
                  <a:close/>
                  <a:moveTo>
                    <a:pt x="110810" y="6035"/>
                  </a:moveTo>
                  <a:cubicBezTo>
                    <a:pt x="126598" y="6035"/>
                    <a:pt x="139450" y="18887"/>
                    <a:pt x="139450" y="34675"/>
                  </a:cubicBezTo>
                  <a:cubicBezTo>
                    <a:pt x="139450" y="45081"/>
                    <a:pt x="133807" y="54671"/>
                    <a:pt x="124706" y="59727"/>
                  </a:cubicBezTo>
                  <a:lnTo>
                    <a:pt x="122096" y="61195"/>
                  </a:lnTo>
                  <a:lnTo>
                    <a:pt x="126728" y="69709"/>
                  </a:lnTo>
                  <a:lnTo>
                    <a:pt x="115050" y="63022"/>
                  </a:lnTo>
                  <a:lnTo>
                    <a:pt x="114072" y="63119"/>
                  </a:lnTo>
                  <a:cubicBezTo>
                    <a:pt x="112963" y="63250"/>
                    <a:pt x="111854" y="63315"/>
                    <a:pt x="110810" y="63315"/>
                  </a:cubicBezTo>
                  <a:cubicBezTo>
                    <a:pt x="95022" y="63315"/>
                    <a:pt x="82170" y="50463"/>
                    <a:pt x="82170" y="34675"/>
                  </a:cubicBezTo>
                  <a:cubicBezTo>
                    <a:pt x="82170" y="18887"/>
                    <a:pt x="95022" y="6035"/>
                    <a:pt x="110810" y="6035"/>
                  </a:cubicBezTo>
                  <a:close/>
                  <a:moveTo>
                    <a:pt x="0" y="0"/>
                  </a:moveTo>
                  <a:lnTo>
                    <a:pt x="0" y="69350"/>
                  </a:lnTo>
                  <a:lnTo>
                    <a:pt x="12918" y="69350"/>
                  </a:lnTo>
                  <a:lnTo>
                    <a:pt x="4078" y="85497"/>
                  </a:lnTo>
                  <a:lnTo>
                    <a:pt x="4078" y="85497"/>
                  </a:lnTo>
                  <a:lnTo>
                    <a:pt x="32326" y="69350"/>
                  </a:lnTo>
                  <a:lnTo>
                    <a:pt x="86639" y="69350"/>
                  </a:lnTo>
                  <a:lnTo>
                    <a:pt x="86639" y="59499"/>
                  </a:lnTo>
                  <a:cubicBezTo>
                    <a:pt x="92902" y="65566"/>
                    <a:pt x="101415" y="69350"/>
                    <a:pt x="110810" y="69350"/>
                  </a:cubicBezTo>
                  <a:cubicBezTo>
                    <a:pt x="111756" y="69350"/>
                    <a:pt x="112767" y="69285"/>
                    <a:pt x="113746" y="69219"/>
                  </a:cubicBezTo>
                  <a:lnTo>
                    <a:pt x="142190" y="85497"/>
                  </a:lnTo>
                  <a:lnTo>
                    <a:pt x="130153" y="63446"/>
                  </a:lnTo>
                  <a:cubicBezTo>
                    <a:pt x="139678" y="57020"/>
                    <a:pt x="145485" y="46255"/>
                    <a:pt x="145485" y="34675"/>
                  </a:cubicBezTo>
                  <a:cubicBezTo>
                    <a:pt x="145485" y="15560"/>
                    <a:pt x="129925" y="0"/>
                    <a:pt x="110810" y="0"/>
                  </a:cubicBezTo>
                  <a:cubicBezTo>
                    <a:pt x="101415" y="0"/>
                    <a:pt x="92902" y="3784"/>
                    <a:pt x="86639" y="9851"/>
                  </a:cubicBezTo>
                  <a:lnTo>
                    <a:pt x="8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4353100" y="10324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4764925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5176750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0"/>
            <p:cNvSpPr/>
            <p:nvPr/>
          </p:nvSpPr>
          <p:spPr>
            <a:xfrm>
              <a:off x="2680525" y="70212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0"/>
            <p:cNvSpPr/>
            <p:nvPr/>
          </p:nvSpPr>
          <p:spPr>
            <a:xfrm>
              <a:off x="3092350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>
              <a:off x="3504175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>
              <a:off x="2680525" y="12664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03" y="6622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>
              <a:off x="3092350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>
              <a:off x="3504175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30"/>
          <p:cNvGrpSpPr/>
          <p:nvPr/>
        </p:nvGrpSpPr>
        <p:grpSpPr>
          <a:xfrm>
            <a:off x="7870496" y="2094336"/>
            <a:ext cx="300104" cy="299538"/>
            <a:chOff x="1190625" y="243075"/>
            <a:chExt cx="5219200" cy="5209350"/>
          </a:xfrm>
        </p:grpSpPr>
        <p:sp>
          <p:nvSpPr>
            <p:cNvPr id="253" name="Google Shape;253;p30"/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0"/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0"/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0"/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0"/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30"/>
          <p:cNvSpPr txBox="1">
            <a:spLocks noGrp="1"/>
          </p:cNvSpPr>
          <p:nvPr>
            <p:ph type="ctrTitle" idx="2"/>
          </p:nvPr>
        </p:nvSpPr>
        <p:spPr>
          <a:xfrm flipH="1">
            <a:off x="719974" y="2423575"/>
            <a:ext cx="1895809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EARLY AND ONGOING CONSULTATION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65" name="Google Shape;265;p30"/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Engage communities from the planning stages and maintain open dialogue throughout the project cycle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66" name="Google Shape;266;p30"/>
          <p:cNvSpPr txBox="1">
            <a:spLocks noGrp="1"/>
          </p:cNvSpPr>
          <p:nvPr>
            <p:ph type="ctrTitle" idx="3"/>
          </p:nvPr>
        </p:nvSpPr>
        <p:spPr>
          <a:xfrm flipH="1">
            <a:off x="3742950" y="2423575"/>
            <a:ext cx="1668375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highlight>
                  <a:srgbClr val="008080"/>
                </a:highlight>
              </a:rPr>
              <a:t>LOCAL KNOWLEDGE INTEGRATION</a:t>
            </a:r>
          </a:p>
        </p:txBody>
      </p:sp>
      <p:sp>
        <p:nvSpPr>
          <p:cNvPr id="267" name="Google Shape;267;p30"/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highlight>
                  <a:srgbClr val="008080"/>
                </a:highlight>
              </a:rPr>
              <a:t>Incorporate indigenous knowledge systems and local expertise in development interventions</a:t>
            </a:r>
            <a:endParaRPr dirty="0">
              <a:solidFill>
                <a:schemeClr val="lt1"/>
              </a:solidFill>
              <a:highlight>
                <a:srgbClr val="008080"/>
              </a:highlight>
            </a:endParaRPr>
          </a:p>
        </p:txBody>
      </p:sp>
      <p:sp>
        <p:nvSpPr>
          <p:cNvPr id="268" name="Google Shape;268;p30"/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BUILDING LOCAL CAPACITY</a:t>
            </a:r>
          </a:p>
        </p:txBody>
      </p:sp>
      <p:sp>
        <p:nvSpPr>
          <p:cNvPr id="269" name="Google Shape;269;p30"/>
          <p:cNvSpPr txBox="1">
            <a:spLocks noGrp="1"/>
          </p:cNvSpPr>
          <p:nvPr>
            <p:ph type="subTitle" idx="6"/>
          </p:nvPr>
        </p:nvSpPr>
        <p:spPr>
          <a:xfrm flipH="1">
            <a:off x="6312032" y="2941075"/>
            <a:ext cx="2111968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Invest in training and knowledge transfer to enable communities to continue development efforts independently.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70" name="Google Shape;270;p30"/>
          <p:cNvGrpSpPr/>
          <p:nvPr/>
        </p:nvGrpSpPr>
        <p:grpSpPr>
          <a:xfrm>
            <a:off x="4441874" y="2108673"/>
            <a:ext cx="270538" cy="270876"/>
            <a:chOff x="1193875" y="238125"/>
            <a:chExt cx="5212675" cy="5219200"/>
          </a:xfrm>
        </p:grpSpPr>
        <p:sp>
          <p:nvSpPr>
            <p:cNvPr id="271" name="Google Shape;271;p30"/>
            <p:cNvSpPr/>
            <p:nvPr/>
          </p:nvSpPr>
          <p:spPr>
            <a:xfrm>
              <a:off x="4900300" y="521100"/>
              <a:ext cx="576575" cy="430600"/>
            </a:xfrm>
            <a:custGeom>
              <a:avLst/>
              <a:gdLst/>
              <a:ahLst/>
              <a:cxnLst/>
              <a:rect l="l" t="t" r="r" b="b"/>
              <a:pathLst>
                <a:path w="23063" h="17224" extrusionOk="0">
                  <a:moveTo>
                    <a:pt x="1" y="0"/>
                  </a:moveTo>
                  <a:lnTo>
                    <a:pt x="1" y="6035"/>
                  </a:lnTo>
                  <a:lnTo>
                    <a:pt x="17028" y="6035"/>
                  </a:lnTo>
                  <a:lnTo>
                    <a:pt x="17028" y="17223"/>
                  </a:lnTo>
                  <a:lnTo>
                    <a:pt x="23063" y="17223"/>
                  </a:lnTo>
                  <a:lnTo>
                    <a:pt x="2306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0"/>
            <p:cNvSpPr/>
            <p:nvPr/>
          </p:nvSpPr>
          <p:spPr>
            <a:xfrm>
              <a:off x="5326000" y="1152275"/>
              <a:ext cx="150875" cy="150075"/>
            </a:xfrm>
            <a:custGeom>
              <a:avLst/>
              <a:gdLst/>
              <a:ahLst/>
              <a:cxnLst/>
              <a:rect l="l" t="t" r="r" b="b"/>
              <a:pathLst>
                <a:path w="6035" h="6003" extrusionOk="0">
                  <a:moveTo>
                    <a:pt x="0" y="1"/>
                  </a:moveTo>
                  <a:lnTo>
                    <a:pt x="0" y="6003"/>
                  </a:lnTo>
                  <a:lnTo>
                    <a:pt x="6035" y="600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0"/>
            <p:cNvSpPr/>
            <p:nvPr/>
          </p:nvSpPr>
          <p:spPr>
            <a:xfrm>
              <a:off x="3565350" y="5048725"/>
              <a:ext cx="1194725" cy="150900"/>
            </a:xfrm>
            <a:custGeom>
              <a:avLst/>
              <a:gdLst/>
              <a:ahLst/>
              <a:cxnLst/>
              <a:rect l="l" t="t" r="r" b="b"/>
              <a:pathLst>
                <a:path w="4778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47788" y="6035"/>
                  </a:lnTo>
                  <a:lnTo>
                    <a:pt x="477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019375" y="5048725"/>
              <a:ext cx="173725" cy="150900"/>
            </a:xfrm>
            <a:custGeom>
              <a:avLst/>
              <a:gdLst/>
              <a:ahLst/>
              <a:cxnLst/>
              <a:rect l="l" t="t" r="r" b="b"/>
              <a:pathLst>
                <a:path w="6949" h="6036" extrusionOk="0">
                  <a:moveTo>
                    <a:pt x="0" y="1"/>
                  </a:moveTo>
                  <a:lnTo>
                    <a:pt x="0" y="6035"/>
                  </a:lnTo>
                  <a:lnTo>
                    <a:pt x="6948" y="6035"/>
                  </a:lnTo>
                  <a:lnTo>
                    <a:pt x="69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0"/>
            <p:cNvSpPr/>
            <p:nvPr/>
          </p:nvSpPr>
          <p:spPr>
            <a:xfrm>
              <a:off x="1193875" y="238125"/>
              <a:ext cx="5212675" cy="5219200"/>
            </a:xfrm>
            <a:custGeom>
              <a:avLst/>
              <a:gdLst/>
              <a:ahLst/>
              <a:cxnLst/>
              <a:rect l="l" t="t" r="r" b="b"/>
              <a:pathLst>
                <a:path w="208507" h="208768" extrusionOk="0">
                  <a:moveTo>
                    <a:pt x="67132" y="10275"/>
                  </a:moveTo>
                  <a:lnTo>
                    <a:pt x="67132" y="41558"/>
                  </a:lnTo>
                  <a:lnTo>
                    <a:pt x="35882" y="41558"/>
                  </a:lnTo>
                  <a:lnTo>
                    <a:pt x="67132" y="10275"/>
                  </a:lnTo>
                  <a:close/>
                  <a:moveTo>
                    <a:pt x="25607" y="85758"/>
                  </a:moveTo>
                  <a:lnTo>
                    <a:pt x="25607" y="106961"/>
                  </a:lnTo>
                  <a:lnTo>
                    <a:pt x="9330" y="96359"/>
                  </a:lnTo>
                  <a:lnTo>
                    <a:pt x="25607" y="85758"/>
                  </a:lnTo>
                  <a:close/>
                  <a:moveTo>
                    <a:pt x="182639" y="85758"/>
                  </a:moveTo>
                  <a:cubicBezTo>
                    <a:pt x="189489" y="90194"/>
                    <a:pt x="195328" y="93945"/>
                    <a:pt x="199112" y="96392"/>
                  </a:cubicBezTo>
                  <a:cubicBezTo>
                    <a:pt x="195361" y="98838"/>
                    <a:pt x="189555" y="102589"/>
                    <a:pt x="182639" y="107058"/>
                  </a:cubicBezTo>
                  <a:lnTo>
                    <a:pt x="182639" y="85758"/>
                  </a:lnTo>
                  <a:close/>
                  <a:moveTo>
                    <a:pt x="176604" y="6035"/>
                  </a:moveTo>
                  <a:lnTo>
                    <a:pt x="176604" y="110973"/>
                  </a:lnTo>
                  <a:cubicBezTo>
                    <a:pt x="158924" y="122455"/>
                    <a:pt x="136352" y="137101"/>
                    <a:pt x="120857" y="147181"/>
                  </a:cubicBezTo>
                  <a:lnTo>
                    <a:pt x="104123" y="136286"/>
                  </a:lnTo>
                  <a:lnTo>
                    <a:pt x="87356" y="147213"/>
                  </a:lnTo>
                  <a:lnTo>
                    <a:pt x="31609" y="110875"/>
                  </a:lnTo>
                  <a:lnTo>
                    <a:pt x="31609" y="47560"/>
                  </a:lnTo>
                  <a:lnTo>
                    <a:pt x="73167" y="47560"/>
                  </a:lnTo>
                  <a:lnTo>
                    <a:pt x="73167" y="6035"/>
                  </a:lnTo>
                  <a:close/>
                  <a:moveTo>
                    <a:pt x="6035" y="101383"/>
                  </a:moveTo>
                  <a:lnTo>
                    <a:pt x="81844" y="150802"/>
                  </a:lnTo>
                  <a:lnTo>
                    <a:pt x="6035" y="200188"/>
                  </a:lnTo>
                  <a:lnTo>
                    <a:pt x="6035" y="101383"/>
                  </a:lnTo>
                  <a:close/>
                  <a:moveTo>
                    <a:pt x="202472" y="101383"/>
                  </a:moveTo>
                  <a:lnTo>
                    <a:pt x="202472" y="200221"/>
                  </a:lnTo>
                  <a:lnTo>
                    <a:pt x="126402" y="150769"/>
                  </a:lnTo>
                  <a:cubicBezTo>
                    <a:pt x="150476" y="135111"/>
                    <a:pt x="189196" y="109994"/>
                    <a:pt x="202472" y="101383"/>
                  </a:cubicBezTo>
                  <a:close/>
                  <a:moveTo>
                    <a:pt x="104123" y="143495"/>
                  </a:moveTo>
                  <a:lnTo>
                    <a:pt x="195328" y="202732"/>
                  </a:lnTo>
                  <a:lnTo>
                    <a:pt x="13146" y="202732"/>
                  </a:lnTo>
                  <a:lnTo>
                    <a:pt x="104123" y="143495"/>
                  </a:lnTo>
                  <a:close/>
                  <a:moveTo>
                    <a:pt x="68894" y="0"/>
                  </a:moveTo>
                  <a:lnTo>
                    <a:pt x="25607" y="43319"/>
                  </a:lnTo>
                  <a:lnTo>
                    <a:pt x="25607" y="78581"/>
                  </a:lnTo>
                  <a:lnTo>
                    <a:pt x="0" y="95250"/>
                  </a:lnTo>
                  <a:lnTo>
                    <a:pt x="0" y="208767"/>
                  </a:lnTo>
                  <a:lnTo>
                    <a:pt x="208507" y="208767"/>
                  </a:lnTo>
                  <a:lnTo>
                    <a:pt x="208507" y="95217"/>
                  </a:lnTo>
                  <a:lnTo>
                    <a:pt x="207104" y="94337"/>
                  </a:lnTo>
                  <a:cubicBezTo>
                    <a:pt x="206974" y="94239"/>
                    <a:pt x="196437" y="87552"/>
                    <a:pt x="182639" y="78581"/>
                  </a:cubicBezTo>
                  <a:lnTo>
                    <a:pt x="182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C2A9EC2C-A033-1D9B-1EDD-61057B2187DC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>
          <a:extLst>
            <a:ext uri="{FF2B5EF4-FFF2-40B4-BE49-F238E27FC236}">
              <a16:creationId xmlns:a16="http://schemas.microsoft.com/office/drawing/2014/main" id="{1603FDF7-18E2-A86C-ADA1-4860D395A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>
            <a:extLst>
              <a:ext uri="{FF2B5EF4-FFF2-40B4-BE49-F238E27FC236}">
                <a16:creationId xmlns:a16="http://schemas.microsoft.com/office/drawing/2014/main" id="{4C72CE14-A37B-C713-D4DE-ABAF88B3841B}"/>
              </a:ext>
            </a:extLst>
          </p:cNvPr>
          <p:cNvSpPr/>
          <p:nvPr/>
        </p:nvSpPr>
        <p:spPr>
          <a:xfrm flipH="1">
            <a:off x="-1004887" y="-447675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0" name="Google Shape;380;p36">
            <a:extLst>
              <a:ext uri="{FF2B5EF4-FFF2-40B4-BE49-F238E27FC236}">
                <a16:creationId xmlns:a16="http://schemas.microsoft.com/office/drawing/2014/main" id="{CFBD7575-BDA5-E27F-CF62-9DE1861E4F28}"/>
              </a:ext>
            </a:extLst>
          </p:cNvPr>
          <p:cNvSpPr txBox="1"/>
          <p:nvPr/>
        </p:nvSpPr>
        <p:spPr>
          <a:xfrm flipH="1">
            <a:off x="1225446" y="1507531"/>
            <a:ext cx="2906290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bg2">
                    <a:lumMod val="50000"/>
                  </a:schemeClr>
                </a:solidFill>
                <a:latin typeface="Nunito Black" pitchFamily="2" charset="0"/>
                <a:ea typeface="Nunito Sans"/>
                <a:cs typeface="Nunito Sans"/>
                <a:sym typeface="Nunito Sans"/>
              </a:rPr>
              <a:t>OBJECTIVE:</a:t>
            </a:r>
          </a:p>
        </p:txBody>
      </p:sp>
      <p:sp>
        <p:nvSpPr>
          <p:cNvPr id="381" name="Google Shape;381;p36">
            <a:extLst>
              <a:ext uri="{FF2B5EF4-FFF2-40B4-BE49-F238E27FC236}">
                <a16:creationId xmlns:a16="http://schemas.microsoft.com/office/drawing/2014/main" id="{6E416DF0-598F-1080-C3F5-81C79C8AA0FF}"/>
              </a:ext>
            </a:extLst>
          </p:cNvPr>
          <p:cNvSpPr txBox="1"/>
          <p:nvPr/>
        </p:nvSpPr>
        <p:spPr>
          <a:xfrm flipH="1">
            <a:off x="899410" y="2152231"/>
            <a:ext cx="3558362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dirty="0">
                <a:solidFill>
                  <a:schemeClr val="tx1"/>
                </a:solidFill>
                <a:effectLst/>
                <a:latin typeface="Assistant Light" pitchFamily="2" charset="-79"/>
                <a:cs typeface="Assistant Light" pitchFamily="2" charset="-79"/>
              </a:rPr>
              <a:t>To explore principles and best practices of effective community engagement towards promoting sustainable rural development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  <a:latin typeface="Assistant Light" pitchFamily="2" charset="-79"/>
                <a:ea typeface="Nunito Sans"/>
                <a:cs typeface="Assistant Light" pitchFamily="2" charset="-79"/>
                <a:sym typeface="Nunito Sans"/>
              </a:rPr>
              <a:t>in Africa.</a:t>
            </a:r>
            <a:endParaRPr lang="en-US" sz="2000" b="1" dirty="0">
              <a:solidFill>
                <a:schemeClr val="tx1"/>
              </a:solidFill>
              <a:latin typeface="Assistant Light" pitchFamily="2" charset="-79"/>
              <a:ea typeface="Nunito Sans"/>
              <a:cs typeface="Assistant Light" pitchFamily="2" charset="-79"/>
              <a:sym typeface="Nunito Sans"/>
            </a:endParaRPr>
          </a:p>
        </p:txBody>
      </p:sp>
      <p:pic>
        <p:nvPicPr>
          <p:cNvPr id="383" name="Google Shape;383;p36">
            <a:extLst>
              <a:ext uri="{FF2B5EF4-FFF2-40B4-BE49-F238E27FC236}">
                <a16:creationId xmlns:a16="http://schemas.microsoft.com/office/drawing/2014/main" id="{C84AF929-2C57-A92B-CC8F-B5287CF0C074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856" r="12856"/>
          <a:stretch/>
        </p:blipFill>
        <p:spPr>
          <a:xfrm rot="900126">
            <a:off x="5106874" y="1146431"/>
            <a:ext cx="3884809" cy="39220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334;p32">
            <a:extLst>
              <a:ext uri="{FF2B5EF4-FFF2-40B4-BE49-F238E27FC236}">
                <a16:creationId xmlns:a16="http://schemas.microsoft.com/office/drawing/2014/main" id="{B9D2E041-784D-E84E-87AA-084C81F4E749}"/>
              </a:ext>
            </a:extLst>
          </p:cNvPr>
          <p:cNvSpPr txBox="1">
            <a:spLocks/>
          </p:cNvSpPr>
          <p:nvPr/>
        </p:nvSpPr>
        <p:spPr>
          <a:xfrm flipH="1">
            <a:off x="7424047" y="8339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181169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Shape 232">
          <a:extLst>
            <a:ext uri="{FF2B5EF4-FFF2-40B4-BE49-F238E27FC236}">
              <a16:creationId xmlns:a16="http://schemas.microsoft.com/office/drawing/2014/main" id="{1E602D93-B8E0-2F78-EE9A-3B307C23E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>
            <a:extLst>
              <a:ext uri="{FF2B5EF4-FFF2-40B4-BE49-F238E27FC236}">
                <a16:creationId xmlns:a16="http://schemas.microsoft.com/office/drawing/2014/main" id="{7E68E3DB-7B47-2002-6C68-C242A037705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16871" y="225454"/>
            <a:ext cx="3694579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dirty="0">
                <a:solidFill>
                  <a:schemeClr val="bg1"/>
                </a:solidFill>
                <a:effectLst/>
                <a:highlight>
                  <a:srgbClr val="008080"/>
                </a:highlight>
                <a:latin typeface="Nunito Sans ExtraBold" pitchFamily="2" charset="0"/>
              </a:rPr>
              <a:t>BEST PRACTICES IN COMMUNITY ENGAGEMENT FOR RURAL DEVELOPMENT</a:t>
            </a:r>
            <a:endParaRPr lang="en-US" b="1" dirty="0">
              <a:solidFill>
                <a:schemeClr val="bg1"/>
              </a:solidFill>
              <a:highlight>
                <a:srgbClr val="008080"/>
              </a:highlight>
              <a:latin typeface="Nunito Sans ExtraBold" pitchFamily="2" charset="0"/>
            </a:endParaRPr>
          </a:p>
        </p:txBody>
      </p:sp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4A8F59F9-6740-404C-4028-3A75732572B2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63" name="Google Shape;234;p30">
            <a:extLst>
              <a:ext uri="{FF2B5EF4-FFF2-40B4-BE49-F238E27FC236}">
                <a16:creationId xmlns:a16="http://schemas.microsoft.com/office/drawing/2014/main" id="{4540F78B-220B-0929-E418-734C88E6734F}"/>
              </a:ext>
            </a:extLst>
          </p:cNvPr>
          <p:cNvSpPr/>
          <p:nvPr/>
        </p:nvSpPr>
        <p:spPr>
          <a:xfrm>
            <a:off x="838200" y="198541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235;p30">
            <a:extLst>
              <a:ext uri="{FF2B5EF4-FFF2-40B4-BE49-F238E27FC236}">
                <a16:creationId xmlns:a16="http://schemas.microsoft.com/office/drawing/2014/main" id="{9B0677A6-F797-F256-771E-3BC21917A4F4}"/>
              </a:ext>
            </a:extLst>
          </p:cNvPr>
          <p:cNvSpPr/>
          <p:nvPr/>
        </p:nvSpPr>
        <p:spPr>
          <a:xfrm>
            <a:off x="4273350" y="1985418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236;p30">
            <a:extLst>
              <a:ext uri="{FF2B5EF4-FFF2-40B4-BE49-F238E27FC236}">
                <a16:creationId xmlns:a16="http://schemas.microsoft.com/office/drawing/2014/main" id="{F2C8C366-41E0-753B-E1FD-95888F8B0BE8}"/>
              </a:ext>
            </a:extLst>
          </p:cNvPr>
          <p:cNvSpPr/>
          <p:nvPr/>
        </p:nvSpPr>
        <p:spPr>
          <a:xfrm>
            <a:off x="7718775" y="1985343"/>
            <a:ext cx="597300" cy="517500"/>
          </a:xfrm>
          <a:prstGeom prst="hexagon">
            <a:avLst>
              <a:gd name="adj" fmla="val 25000"/>
              <a:gd name="vf" fmla="val 11547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" name="Google Shape;237;p30">
            <a:extLst>
              <a:ext uri="{FF2B5EF4-FFF2-40B4-BE49-F238E27FC236}">
                <a16:creationId xmlns:a16="http://schemas.microsoft.com/office/drawing/2014/main" id="{7E65BD9F-F67E-40F6-D82E-45053C3642D3}"/>
              </a:ext>
            </a:extLst>
          </p:cNvPr>
          <p:cNvGrpSpPr/>
          <p:nvPr/>
        </p:nvGrpSpPr>
        <p:grpSpPr>
          <a:xfrm>
            <a:off x="1000004" y="2107373"/>
            <a:ext cx="273486" cy="273486"/>
            <a:chOff x="1190625" y="238125"/>
            <a:chExt cx="5219200" cy="5219200"/>
          </a:xfrm>
        </p:grpSpPr>
        <p:sp>
          <p:nvSpPr>
            <p:cNvPr id="195" name="Google Shape;238;p30">
              <a:extLst>
                <a:ext uri="{FF2B5EF4-FFF2-40B4-BE49-F238E27FC236}">
                  <a16:creationId xmlns:a16="http://schemas.microsoft.com/office/drawing/2014/main" id="{51BEA8BB-690E-79BE-927A-1E583A4188EE}"/>
                </a:ext>
              </a:extLst>
            </p:cNvPr>
            <p:cNvSpPr/>
            <p:nvPr/>
          </p:nvSpPr>
          <p:spPr>
            <a:xfrm>
              <a:off x="1190625" y="2400000"/>
              <a:ext cx="2126000" cy="3057325"/>
            </a:xfrm>
            <a:custGeom>
              <a:avLst/>
              <a:gdLst/>
              <a:ahLst/>
              <a:cxnLst/>
              <a:rect l="l" t="t" r="r" b="b"/>
              <a:pathLst>
                <a:path w="85040" h="122293" extrusionOk="0">
                  <a:moveTo>
                    <a:pt x="42536" y="6035"/>
                  </a:moveTo>
                  <a:cubicBezTo>
                    <a:pt x="54410" y="6035"/>
                    <a:pt x="64098" y="15495"/>
                    <a:pt x="64522" y="27238"/>
                  </a:cubicBezTo>
                  <a:cubicBezTo>
                    <a:pt x="51213" y="26716"/>
                    <a:pt x="42895" y="22541"/>
                    <a:pt x="39046" y="20029"/>
                  </a:cubicBezTo>
                  <a:cubicBezTo>
                    <a:pt x="40351" y="18333"/>
                    <a:pt x="40938" y="17158"/>
                    <a:pt x="41036" y="16995"/>
                  </a:cubicBezTo>
                  <a:lnTo>
                    <a:pt x="35621" y="14353"/>
                  </a:lnTo>
                  <a:cubicBezTo>
                    <a:pt x="35458" y="14679"/>
                    <a:pt x="31804" y="21692"/>
                    <a:pt x="20616" y="26096"/>
                  </a:cubicBezTo>
                  <a:cubicBezTo>
                    <a:pt x="21594" y="14875"/>
                    <a:pt x="31054" y="6035"/>
                    <a:pt x="42536" y="6035"/>
                  </a:cubicBezTo>
                  <a:close/>
                  <a:moveTo>
                    <a:pt x="34838" y="24465"/>
                  </a:moveTo>
                  <a:cubicBezTo>
                    <a:pt x="39013" y="27401"/>
                    <a:pt x="48441" y="32555"/>
                    <a:pt x="63902" y="33240"/>
                  </a:cubicBezTo>
                  <a:cubicBezTo>
                    <a:pt x="61554" y="42863"/>
                    <a:pt x="52877" y="50039"/>
                    <a:pt x="42536" y="50039"/>
                  </a:cubicBezTo>
                  <a:cubicBezTo>
                    <a:pt x="31870" y="50039"/>
                    <a:pt x="22964" y="42439"/>
                    <a:pt x="20942" y="32392"/>
                  </a:cubicBezTo>
                  <a:cubicBezTo>
                    <a:pt x="27238" y="30206"/>
                    <a:pt x="31739" y="27238"/>
                    <a:pt x="34838" y="24465"/>
                  </a:cubicBezTo>
                  <a:close/>
                  <a:moveTo>
                    <a:pt x="42536" y="56074"/>
                  </a:moveTo>
                  <a:cubicBezTo>
                    <a:pt x="45733" y="56074"/>
                    <a:pt x="48832" y="56465"/>
                    <a:pt x="51768" y="57248"/>
                  </a:cubicBezTo>
                  <a:lnTo>
                    <a:pt x="42536" y="67882"/>
                  </a:lnTo>
                  <a:lnTo>
                    <a:pt x="33272" y="57248"/>
                  </a:lnTo>
                  <a:cubicBezTo>
                    <a:pt x="36241" y="56465"/>
                    <a:pt x="39340" y="56074"/>
                    <a:pt x="42536" y="56074"/>
                  </a:cubicBezTo>
                  <a:close/>
                  <a:moveTo>
                    <a:pt x="57868" y="59434"/>
                  </a:moveTo>
                  <a:cubicBezTo>
                    <a:pt x="70361" y="65240"/>
                    <a:pt x="79038" y="77929"/>
                    <a:pt x="79038" y="92575"/>
                  </a:cubicBezTo>
                  <a:lnTo>
                    <a:pt x="79038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521" y="93815"/>
                  </a:lnTo>
                  <a:lnTo>
                    <a:pt x="61521" y="116257"/>
                  </a:lnTo>
                  <a:lnTo>
                    <a:pt x="23552" y="116257"/>
                  </a:lnTo>
                  <a:lnTo>
                    <a:pt x="23552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35" y="116257"/>
                  </a:lnTo>
                  <a:lnTo>
                    <a:pt x="6035" y="92575"/>
                  </a:lnTo>
                  <a:cubicBezTo>
                    <a:pt x="6035" y="77929"/>
                    <a:pt x="14712" y="65240"/>
                    <a:pt x="27205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68" y="59434"/>
                  </a:lnTo>
                  <a:close/>
                  <a:moveTo>
                    <a:pt x="42536" y="0"/>
                  </a:moveTo>
                  <a:cubicBezTo>
                    <a:pt x="27074" y="0"/>
                    <a:pt x="14516" y="12592"/>
                    <a:pt x="14516" y="28053"/>
                  </a:cubicBezTo>
                  <a:cubicBezTo>
                    <a:pt x="14516" y="38459"/>
                    <a:pt x="20192" y="47527"/>
                    <a:pt x="28640" y="52355"/>
                  </a:cubicBezTo>
                  <a:cubicBezTo>
                    <a:pt x="12004" y="58129"/>
                    <a:pt x="0" y="73982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3982"/>
                    <a:pt x="73068" y="58129"/>
                    <a:pt x="56400" y="52355"/>
                  </a:cubicBezTo>
                  <a:cubicBezTo>
                    <a:pt x="64848" y="47527"/>
                    <a:pt x="70557" y="38459"/>
                    <a:pt x="70557" y="28053"/>
                  </a:cubicBezTo>
                  <a:cubicBezTo>
                    <a:pt x="70557" y="12592"/>
                    <a:pt x="57966" y="0"/>
                    <a:pt x="42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39;p30">
              <a:extLst>
                <a:ext uri="{FF2B5EF4-FFF2-40B4-BE49-F238E27FC236}">
                  <a16:creationId xmlns:a16="http://schemas.microsoft.com/office/drawing/2014/main" id="{06BA6FBD-13A5-2418-BBA4-916223469A86}"/>
                </a:ext>
              </a:extLst>
            </p:cNvPr>
            <p:cNvSpPr/>
            <p:nvPr/>
          </p:nvSpPr>
          <p:spPr>
            <a:xfrm>
              <a:off x="2178175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40;p30">
              <a:extLst>
                <a:ext uri="{FF2B5EF4-FFF2-40B4-BE49-F238E27FC236}">
                  <a16:creationId xmlns:a16="http://schemas.microsoft.com/office/drawing/2014/main" id="{79E60AA5-2ED0-CA0B-E94E-D9051C3878FC}"/>
                </a:ext>
              </a:extLst>
            </p:cNvPr>
            <p:cNvSpPr/>
            <p:nvPr/>
          </p:nvSpPr>
          <p:spPr>
            <a:xfrm>
              <a:off x="4283800" y="2400000"/>
              <a:ext cx="2126025" cy="3057325"/>
            </a:xfrm>
            <a:custGeom>
              <a:avLst/>
              <a:gdLst/>
              <a:ahLst/>
              <a:cxnLst/>
              <a:rect l="l" t="t" r="r" b="b"/>
              <a:pathLst>
                <a:path w="85041" h="122293" extrusionOk="0">
                  <a:moveTo>
                    <a:pt x="42504" y="6035"/>
                  </a:moveTo>
                  <a:cubicBezTo>
                    <a:pt x="53627" y="6035"/>
                    <a:pt x="62826" y="14320"/>
                    <a:pt x="64294" y="25020"/>
                  </a:cubicBezTo>
                  <a:lnTo>
                    <a:pt x="53692" y="25020"/>
                  </a:lnTo>
                  <a:lnTo>
                    <a:pt x="53692" y="17354"/>
                  </a:lnTo>
                  <a:lnTo>
                    <a:pt x="47690" y="17354"/>
                  </a:lnTo>
                  <a:lnTo>
                    <a:pt x="47690" y="25020"/>
                  </a:lnTo>
                  <a:lnTo>
                    <a:pt x="20714" y="25020"/>
                  </a:lnTo>
                  <a:cubicBezTo>
                    <a:pt x="22182" y="14320"/>
                    <a:pt x="31413" y="6035"/>
                    <a:pt x="42504" y="6035"/>
                  </a:cubicBezTo>
                  <a:close/>
                  <a:moveTo>
                    <a:pt x="16604" y="38720"/>
                  </a:moveTo>
                  <a:cubicBezTo>
                    <a:pt x="18463" y="43189"/>
                    <a:pt x="21431" y="47071"/>
                    <a:pt x="25183" y="50039"/>
                  </a:cubicBezTo>
                  <a:lnTo>
                    <a:pt x="12233" y="50039"/>
                  </a:lnTo>
                  <a:lnTo>
                    <a:pt x="16604" y="38720"/>
                  </a:lnTo>
                  <a:close/>
                  <a:moveTo>
                    <a:pt x="64294" y="31054"/>
                  </a:moveTo>
                  <a:cubicBezTo>
                    <a:pt x="62826" y="41754"/>
                    <a:pt x="53627" y="50039"/>
                    <a:pt x="42504" y="50039"/>
                  </a:cubicBezTo>
                  <a:cubicBezTo>
                    <a:pt x="31413" y="50039"/>
                    <a:pt x="22182" y="41754"/>
                    <a:pt x="20714" y="31054"/>
                  </a:cubicBezTo>
                  <a:close/>
                  <a:moveTo>
                    <a:pt x="68665" y="38100"/>
                  </a:moveTo>
                  <a:lnTo>
                    <a:pt x="73917" y="50039"/>
                  </a:lnTo>
                  <a:lnTo>
                    <a:pt x="59825" y="50039"/>
                  </a:lnTo>
                  <a:cubicBezTo>
                    <a:pt x="63772" y="46940"/>
                    <a:pt x="66838" y="42830"/>
                    <a:pt x="68665" y="38100"/>
                  </a:cubicBezTo>
                  <a:close/>
                  <a:moveTo>
                    <a:pt x="42504" y="56074"/>
                  </a:moveTo>
                  <a:cubicBezTo>
                    <a:pt x="45701" y="56074"/>
                    <a:pt x="48799" y="56465"/>
                    <a:pt x="51768" y="57248"/>
                  </a:cubicBezTo>
                  <a:lnTo>
                    <a:pt x="42504" y="67882"/>
                  </a:lnTo>
                  <a:lnTo>
                    <a:pt x="33272" y="57248"/>
                  </a:lnTo>
                  <a:cubicBezTo>
                    <a:pt x="36208" y="56465"/>
                    <a:pt x="39307" y="56074"/>
                    <a:pt x="42504" y="56074"/>
                  </a:cubicBezTo>
                  <a:close/>
                  <a:moveTo>
                    <a:pt x="57835" y="59434"/>
                  </a:moveTo>
                  <a:cubicBezTo>
                    <a:pt x="70329" y="65240"/>
                    <a:pt x="79005" y="77929"/>
                    <a:pt x="79005" y="92575"/>
                  </a:cubicBezTo>
                  <a:lnTo>
                    <a:pt x="79005" y="116257"/>
                  </a:lnTo>
                  <a:lnTo>
                    <a:pt x="67523" y="116257"/>
                  </a:lnTo>
                  <a:lnTo>
                    <a:pt x="67523" y="93815"/>
                  </a:lnTo>
                  <a:lnTo>
                    <a:pt x="61489" y="93815"/>
                  </a:lnTo>
                  <a:lnTo>
                    <a:pt x="61489" y="116257"/>
                  </a:lnTo>
                  <a:lnTo>
                    <a:pt x="23519" y="116257"/>
                  </a:lnTo>
                  <a:lnTo>
                    <a:pt x="23519" y="93815"/>
                  </a:lnTo>
                  <a:lnTo>
                    <a:pt x="17517" y="93815"/>
                  </a:lnTo>
                  <a:lnTo>
                    <a:pt x="17517" y="116257"/>
                  </a:lnTo>
                  <a:lnTo>
                    <a:pt x="6002" y="116257"/>
                  </a:lnTo>
                  <a:lnTo>
                    <a:pt x="6002" y="92575"/>
                  </a:lnTo>
                  <a:cubicBezTo>
                    <a:pt x="6002" y="77929"/>
                    <a:pt x="14679" y="65240"/>
                    <a:pt x="27172" y="59434"/>
                  </a:cubicBezTo>
                  <a:lnTo>
                    <a:pt x="39503" y="73558"/>
                  </a:lnTo>
                  <a:lnTo>
                    <a:pt x="39503" y="91042"/>
                  </a:lnTo>
                  <a:lnTo>
                    <a:pt x="45537" y="91042"/>
                  </a:lnTo>
                  <a:lnTo>
                    <a:pt x="45537" y="73558"/>
                  </a:lnTo>
                  <a:lnTo>
                    <a:pt x="57835" y="59434"/>
                  </a:lnTo>
                  <a:close/>
                  <a:moveTo>
                    <a:pt x="42504" y="0"/>
                  </a:moveTo>
                  <a:cubicBezTo>
                    <a:pt x="27270" y="0"/>
                    <a:pt x="14842" y="12265"/>
                    <a:pt x="14516" y="27434"/>
                  </a:cubicBezTo>
                  <a:lnTo>
                    <a:pt x="3458" y="56074"/>
                  </a:lnTo>
                  <a:lnTo>
                    <a:pt x="20714" y="56074"/>
                  </a:lnTo>
                  <a:cubicBezTo>
                    <a:pt x="8318" y="63511"/>
                    <a:pt x="0" y="77081"/>
                    <a:pt x="0" y="92575"/>
                  </a:cubicBezTo>
                  <a:lnTo>
                    <a:pt x="0" y="122292"/>
                  </a:lnTo>
                  <a:lnTo>
                    <a:pt x="85040" y="122292"/>
                  </a:lnTo>
                  <a:lnTo>
                    <a:pt x="85040" y="92575"/>
                  </a:lnTo>
                  <a:cubicBezTo>
                    <a:pt x="85040" y="77081"/>
                    <a:pt x="76722" y="63511"/>
                    <a:pt x="64294" y="56074"/>
                  </a:cubicBezTo>
                  <a:lnTo>
                    <a:pt x="83116" y="56074"/>
                  </a:lnTo>
                  <a:lnTo>
                    <a:pt x="70524" y="27368"/>
                  </a:lnTo>
                  <a:cubicBezTo>
                    <a:pt x="70165" y="12233"/>
                    <a:pt x="57737" y="0"/>
                    <a:pt x="425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41;p30">
              <a:extLst>
                <a:ext uri="{FF2B5EF4-FFF2-40B4-BE49-F238E27FC236}">
                  <a16:creationId xmlns:a16="http://schemas.microsoft.com/office/drawing/2014/main" id="{1294F66B-2AD7-AF65-17DF-1B65932CB67A}"/>
                </a:ext>
              </a:extLst>
            </p:cNvPr>
            <p:cNvSpPr/>
            <p:nvPr/>
          </p:nvSpPr>
          <p:spPr>
            <a:xfrm>
              <a:off x="5271350" y="4808975"/>
              <a:ext cx="150900" cy="156600"/>
            </a:xfrm>
            <a:custGeom>
              <a:avLst/>
              <a:gdLst/>
              <a:ahLst/>
              <a:cxnLst/>
              <a:rect l="l" t="t" r="r" b="b"/>
              <a:pathLst>
                <a:path w="6036" h="6264" extrusionOk="0">
                  <a:moveTo>
                    <a:pt x="1" y="0"/>
                  </a:moveTo>
                  <a:lnTo>
                    <a:pt x="1" y="6263"/>
                  </a:lnTo>
                  <a:lnTo>
                    <a:pt x="6035" y="6263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42;p30">
              <a:extLst>
                <a:ext uri="{FF2B5EF4-FFF2-40B4-BE49-F238E27FC236}">
                  <a16:creationId xmlns:a16="http://schemas.microsoft.com/office/drawing/2014/main" id="{933E4528-FEA5-8978-5FDF-4247DA31CF34}"/>
                </a:ext>
              </a:extLst>
            </p:cNvPr>
            <p:cNvSpPr/>
            <p:nvPr/>
          </p:nvSpPr>
          <p:spPr>
            <a:xfrm>
              <a:off x="2052600" y="238125"/>
              <a:ext cx="3637125" cy="2137425"/>
            </a:xfrm>
            <a:custGeom>
              <a:avLst/>
              <a:gdLst/>
              <a:ahLst/>
              <a:cxnLst/>
              <a:rect l="l" t="t" r="r" b="b"/>
              <a:pathLst>
                <a:path w="145485" h="85497" extrusionOk="0">
                  <a:moveTo>
                    <a:pt x="80604" y="6035"/>
                  </a:moveTo>
                  <a:lnTo>
                    <a:pt x="80604" y="17680"/>
                  </a:lnTo>
                  <a:cubicBezTo>
                    <a:pt x="77766" y="22703"/>
                    <a:pt x="76135" y="28510"/>
                    <a:pt x="76135" y="34675"/>
                  </a:cubicBezTo>
                  <a:cubicBezTo>
                    <a:pt x="76135" y="40840"/>
                    <a:pt x="77766" y="46646"/>
                    <a:pt x="80604" y="51670"/>
                  </a:cubicBezTo>
                  <a:lnTo>
                    <a:pt x="80604" y="63315"/>
                  </a:lnTo>
                  <a:lnTo>
                    <a:pt x="30728" y="63315"/>
                  </a:lnTo>
                  <a:lnTo>
                    <a:pt x="19572" y="69709"/>
                  </a:lnTo>
                  <a:lnTo>
                    <a:pt x="23030" y="63315"/>
                  </a:lnTo>
                  <a:lnTo>
                    <a:pt x="6035" y="63315"/>
                  </a:lnTo>
                  <a:lnTo>
                    <a:pt x="6035" y="6035"/>
                  </a:lnTo>
                  <a:close/>
                  <a:moveTo>
                    <a:pt x="110810" y="6035"/>
                  </a:moveTo>
                  <a:cubicBezTo>
                    <a:pt x="126598" y="6035"/>
                    <a:pt x="139450" y="18887"/>
                    <a:pt x="139450" y="34675"/>
                  </a:cubicBezTo>
                  <a:cubicBezTo>
                    <a:pt x="139450" y="45081"/>
                    <a:pt x="133807" y="54671"/>
                    <a:pt x="124706" y="59727"/>
                  </a:cubicBezTo>
                  <a:lnTo>
                    <a:pt x="122096" y="61195"/>
                  </a:lnTo>
                  <a:lnTo>
                    <a:pt x="126728" y="69709"/>
                  </a:lnTo>
                  <a:lnTo>
                    <a:pt x="115050" y="63022"/>
                  </a:lnTo>
                  <a:lnTo>
                    <a:pt x="114072" y="63119"/>
                  </a:lnTo>
                  <a:cubicBezTo>
                    <a:pt x="112963" y="63250"/>
                    <a:pt x="111854" y="63315"/>
                    <a:pt x="110810" y="63315"/>
                  </a:cubicBezTo>
                  <a:cubicBezTo>
                    <a:pt x="95022" y="63315"/>
                    <a:pt x="82170" y="50463"/>
                    <a:pt x="82170" y="34675"/>
                  </a:cubicBezTo>
                  <a:cubicBezTo>
                    <a:pt x="82170" y="18887"/>
                    <a:pt x="95022" y="6035"/>
                    <a:pt x="110810" y="6035"/>
                  </a:cubicBezTo>
                  <a:close/>
                  <a:moveTo>
                    <a:pt x="0" y="0"/>
                  </a:moveTo>
                  <a:lnTo>
                    <a:pt x="0" y="69350"/>
                  </a:lnTo>
                  <a:lnTo>
                    <a:pt x="12918" y="69350"/>
                  </a:lnTo>
                  <a:lnTo>
                    <a:pt x="4078" y="85497"/>
                  </a:lnTo>
                  <a:lnTo>
                    <a:pt x="4078" y="85497"/>
                  </a:lnTo>
                  <a:lnTo>
                    <a:pt x="32326" y="69350"/>
                  </a:lnTo>
                  <a:lnTo>
                    <a:pt x="86639" y="69350"/>
                  </a:lnTo>
                  <a:lnTo>
                    <a:pt x="86639" y="59499"/>
                  </a:lnTo>
                  <a:cubicBezTo>
                    <a:pt x="92902" y="65566"/>
                    <a:pt x="101415" y="69350"/>
                    <a:pt x="110810" y="69350"/>
                  </a:cubicBezTo>
                  <a:cubicBezTo>
                    <a:pt x="111756" y="69350"/>
                    <a:pt x="112767" y="69285"/>
                    <a:pt x="113746" y="69219"/>
                  </a:cubicBezTo>
                  <a:lnTo>
                    <a:pt x="142190" y="85497"/>
                  </a:lnTo>
                  <a:lnTo>
                    <a:pt x="130153" y="63446"/>
                  </a:lnTo>
                  <a:cubicBezTo>
                    <a:pt x="139678" y="57020"/>
                    <a:pt x="145485" y="46255"/>
                    <a:pt x="145485" y="34675"/>
                  </a:cubicBezTo>
                  <a:cubicBezTo>
                    <a:pt x="145485" y="15560"/>
                    <a:pt x="129925" y="0"/>
                    <a:pt x="110810" y="0"/>
                  </a:cubicBezTo>
                  <a:cubicBezTo>
                    <a:pt x="101415" y="0"/>
                    <a:pt x="92902" y="3784"/>
                    <a:pt x="86639" y="9851"/>
                  </a:cubicBezTo>
                  <a:lnTo>
                    <a:pt x="86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43;p30">
              <a:extLst>
                <a:ext uri="{FF2B5EF4-FFF2-40B4-BE49-F238E27FC236}">
                  <a16:creationId xmlns:a16="http://schemas.microsoft.com/office/drawing/2014/main" id="{051FF47C-32D3-DC53-7EDF-6F4AA009C3F4}"/>
                </a:ext>
              </a:extLst>
            </p:cNvPr>
            <p:cNvSpPr/>
            <p:nvPr/>
          </p:nvSpPr>
          <p:spPr>
            <a:xfrm>
              <a:off x="4353100" y="10324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44;p30">
              <a:extLst>
                <a:ext uri="{FF2B5EF4-FFF2-40B4-BE49-F238E27FC236}">
                  <a16:creationId xmlns:a16="http://schemas.microsoft.com/office/drawing/2014/main" id="{5AEB144C-C94B-BA24-0F81-3D9CB3CC6163}"/>
                </a:ext>
              </a:extLst>
            </p:cNvPr>
            <p:cNvSpPr/>
            <p:nvPr/>
          </p:nvSpPr>
          <p:spPr>
            <a:xfrm>
              <a:off x="4764925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45;p30">
              <a:extLst>
                <a:ext uri="{FF2B5EF4-FFF2-40B4-BE49-F238E27FC236}">
                  <a16:creationId xmlns:a16="http://schemas.microsoft.com/office/drawing/2014/main" id="{71DE878A-06A2-182D-57D6-758DC8D1B7D0}"/>
                </a:ext>
              </a:extLst>
            </p:cNvPr>
            <p:cNvSpPr/>
            <p:nvPr/>
          </p:nvSpPr>
          <p:spPr>
            <a:xfrm>
              <a:off x="5176750" y="103240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6" y="6623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46;p30">
              <a:extLst>
                <a:ext uri="{FF2B5EF4-FFF2-40B4-BE49-F238E27FC236}">
                  <a16:creationId xmlns:a16="http://schemas.microsoft.com/office/drawing/2014/main" id="{2C11477E-EAFE-5FF8-59B5-5A4072ED7010}"/>
                </a:ext>
              </a:extLst>
            </p:cNvPr>
            <p:cNvSpPr/>
            <p:nvPr/>
          </p:nvSpPr>
          <p:spPr>
            <a:xfrm>
              <a:off x="2680525" y="70212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3" y="6623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47;p30">
              <a:extLst>
                <a:ext uri="{FF2B5EF4-FFF2-40B4-BE49-F238E27FC236}">
                  <a16:creationId xmlns:a16="http://schemas.microsoft.com/office/drawing/2014/main" id="{104C5A12-C53D-A303-991F-9A5FCEB9EA86}"/>
                </a:ext>
              </a:extLst>
            </p:cNvPr>
            <p:cNvSpPr/>
            <p:nvPr/>
          </p:nvSpPr>
          <p:spPr>
            <a:xfrm>
              <a:off x="3092350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48;p30">
              <a:extLst>
                <a:ext uri="{FF2B5EF4-FFF2-40B4-BE49-F238E27FC236}">
                  <a16:creationId xmlns:a16="http://schemas.microsoft.com/office/drawing/2014/main" id="{4DD8E267-7A84-0E57-CAAD-8EF65FDB1FB3}"/>
                </a:ext>
              </a:extLst>
            </p:cNvPr>
            <p:cNvSpPr/>
            <p:nvPr/>
          </p:nvSpPr>
          <p:spPr>
            <a:xfrm>
              <a:off x="3504175" y="7021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49;p30">
              <a:extLst>
                <a:ext uri="{FF2B5EF4-FFF2-40B4-BE49-F238E27FC236}">
                  <a16:creationId xmlns:a16="http://schemas.microsoft.com/office/drawing/2014/main" id="{5BC5FADB-7553-909A-FB4A-D288D614A2F6}"/>
                </a:ext>
              </a:extLst>
            </p:cNvPr>
            <p:cNvSpPr/>
            <p:nvPr/>
          </p:nvSpPr>
          <p:spPr>
            <a:xfrm>
              <a:off x="2680525" y="12664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03" y="6622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50;p30">
              <a:extLst>
                <a:ext uri="{FF2B5EF4-FFF2-40B4-BE49-F238E27FC236}">
                  <a16:creationId xmlns:a16="http://schemas.microsoft.com/office/drawing/2014/main" id="{9340BEA2-43B8-7D19-2DC0-6BE5452E523A}"/>
                </a:ext>
              </a:extLst>
            </p:cNvPr>
            <p:cNvSpPr/>
            <p:nvPr/>
          </p:nvSpPr>
          <p:spPr>
            <a:xfrm>
              <a:off x="3092350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51;p30">
              <a:extLst>
                <a:ext uri="{FF2B5EF4-FFF2-40B4-BE49-F238E27FC236}">
                  <a16:creationId xmlns:a16="http://schemas.microsoft.com/office/drawing/2014/main" id="{139ABF18-6F69-E157-E1D4-2D5AC4593648}"/>
                </a:ext>
              </a:extLst>
            </p:cNvPr>
            <p:cNvSpPr/>
            <p:nvPr/>
          </p:nvSpPr>
          <p:spPr>
            <a:xfrm>
              <a:off x="3504175" y="12664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1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52;p30">
            <a:extLst>
              <a:ext uri="{FF2B5EF4-FFF2-40B4-BE49-F238E27FC236}">
                <a16:creationId xmlns:a16="http://schemas.microsoft.com/office/drawing/2014/main" id="{9C71F286-3390-ED2F-3BEB-F54D6F0EED9C}"/>
              </a:ext>
            </a:extLst>
          </p:cNvPr>
          <p:cNvGrpSpPr/>
          <p:nvPr/>
        </p:nvGrpSpPr>
        <p:grpSpPr>
          <a:xfrm>
            <a:off x="7870496" y="2094336"/>
            <a:ext cx="300104" cy="299538"/>
            <a:chOff x="1190625" y="243075"/>
            <a:chExt cx="5219200" cy="5209350"/>
          </a:xfrm>
        </p:grpSpPr>
        <p:sp>
          <p:nvSpPr>
            <p:cNvPr id="210" name="Google Shape;253;p30">
              <a:extLst>
                <a:ext uri="{FF2B5EF4-FFF2-40B4-BE49-F238E27FC236}">
                  <a16:creationId xmlns:a16="http://schemas.microsoft.com/office/drawing/2014/main" id="{A2634485-036F-D383-7F7C-6C32A0CC5D83}"/>
                </a:ext>
              </a:extLst>
            </p:cNvPr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54;p30">
              <a:extLst>
                <a:ext uri="{FF2B5EF4-FFF2-40B4-BE49-F238E27FC236}">
                  <a16:creationId xmlns:a16="http://schemas.microsoft.com/office/drawing/2014/main" id="{E8F27572-38CE-3461-44D4-19B9CCA5BC2C}"/>
                </a:ext>
              </a:extLst>
            </p:cNvPr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55;p30">
              <a:extLst>
                <a:ext uri="{FF2B5EF4-FFF2-40B4-BE49-F238E27FC236}">
                  <a16:creationId xmlns:a16="http://schemas.microsoft.com/office/drawing/2014/main" id="{B87C03EB-C69C-4417-3FBA-276CF4CEE0DB}"/>
                </a:ext>
              </a:extLst>
            </p:cNvPr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56;p30">
              <a:extLst>
                <a:ext uri="{FF2B5EF4-FFF2-40B4-BE49-F238E27FC236}">
                  <a16:creationId xmlns:a16="http://schemas.microsoft.com/office/drawing/2014/main" id="{4E144955-9DAB-0936-0022-9063C96B090B}"/>
                </a:ext>
              </a:extLst>
            </p:cNvPr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57;p30">
              <a:extLst>
                <a:ext uri="{FF2B5EF4-FFF2-40B4-BE49-F238E27FC236}">
                  <a16:creationId xmlns:a16="http://schemas.microsoft.com/office/drawing/2014/main" id="{AA47E64B-F350-DC40-E49F-C58EC35B7686}"/>
                </a:ext>
              </a:extLst>
            </p:cNvPr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58;p30">
              <a:extLst>
                <a:ext uri="{FF2B5EF4-FFF2-40B4-BE49-F238E27FC236}">
                  <a16:creationId xmlns:a16="http://schemas.microsoft.com/office/drawing/2014/main" id="{CC8EA77D-6472-3A9E-3743-927B5749ECB3}"/>
                </a:ext>
              </a:extLst>
            </p:cNvPr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59;p30">
              <a:extLst>
                <a:ext uri="{FF2B5EF4-FFF2-40B4-BE49-F238E27FC236}">
                  <a16:creationId xmlns:a16="http://schemas.microsoft.com/office/drawing/2014/main" id="{69168BA3-0C6F-FD72-4DC9-0F65C1F7AC8D}"/>
                </a:ext>
              </a:extLst>
            </p:cNvPr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60;p30">
              <a:extLst>
                <a:ext uri="{FF2B5EF4-FFF2-40B4-BE49-F238E27FC236}">
                  <a16:creationId xmlns:a16="http://schemas.microsoft.com/office/drawing/2014/main" id="{7ACE3751-77D9-1165-1CE1-CCC212663EA5}"/>
                </a:ext>
              </a:extLst>
            </p:cNvPr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61;p30">
              <a:extLst>
                <a:ext uri="{FF2B5EF4-FFF2-40B4-BE49-F238E27FC236}">
                  <a16:creationId xmlns:a16="http://schemas.microsoft.com/office/drawing/2014/main" id="{255A0147-E03A-B5B5-CE85-2BE09B039D2A}"/>
                </a:ext>
              </a:extLst>
            </p:cNvPr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62;p30">
              <a:extLst>
                <a:ext uri="{FF2B5EF4-FFF2-40B4-BE49-F238E27FC236}">
                  <a16:creationId xmlns:a16="http://schemas.microsoft.com/office/drawing/2014/main" id="{C366FBFB-801C-6B13-CA49-EBE80535DB85}"/>
                </a:ext>
              </a:extLst>
            </p:cNvPr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63;p30">
              <a:extLst>
                <a:ext uri="{FF2B5EF4-FFF2-40B4-BE49-F238E27FC236}">
                  <a16:creationId xmlns:a16="http://schemas.microsoft.com/office/drawing/2014/main" id="{967E3334-F051-7270-540C-F2495510CA2D}"/>
                </a:ext>
              </a:extLst>
            </p:cNvPr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64;p30">
            <a:extLst>
              <a:ext uri="{FF2B5EF4-FFF2-40B4-BE49-F238E27FC236}">
                <a16:creationId xmlns:a16="http://schemas.microsoft.com/office/drawing/2014/main" id="{97ADF20E-E135-08B9-7391-6AF5FA6C4BFE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 flipH="1">
            <a:off x="719974" y="2423575"/>
            <a:ext cx="1895809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COLLABORATIVE PARTNERSHIPS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22" name="Google Shape;265;p30">
            <a:extLst>
              <a:ext uri="{FF2B5EF4-FFF2-40B4-BE49-F238E27FC236}">
                <a16:creationId xmlns:a16="http://schemas.microsoft.com/office/drawing/2014/main" id="{5F8E30C4-03BE-3B5D-540C-5459347BA1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 flipH="1">
            <a:off x="72000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Foster collaboration between community members, NGOs, local governments, and other stakeholders</a:t>
            </a:r>
          </a:p>
        </p:txBody>
      </p:sp>
      <p:sp>
        <p:nvSpPr>
          <p:cNvPr id="223" name="Google Shape;266;p30">
            <a:extLst>
              <a:ext uri="{FF2B5EF4-FFF2-40B4-BE49-F238E27FC236}">
                <a16:creationId xmlns:a16="http://schemas.microsoft.com/office/drawing/2014/main" id="{5398061F-64AF-BA74-C5FC-85C5EEAA50F2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 flipH="1">
            <a:off x="3742949" y="2423575"/>
            <a:ext cx="1720958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highlight>
                  <a:srgbClr val="008080"/>
                </a:highlight>
              </a:rPr>
              <a:t>ACKNOWLEDGING COMMUNITY EFFORTS</a:t>
            </a:r>
          </a:p>
        </p:txBody>
      </p:sp>
      <p:sp>
        <p:nvSpPr>
          <p:cNvPr id="224" name="Google Shape;267;p30">
            <a:extLst>
              <a:ext uri="{FF2B5EF4-FFF2-40B4-BE49-F238E27FC236}">
                <a16:creationId xmlns:a16="http://schemas.microsoft.com/office/drawing/2014/main" id="{3F3B0CE8-EA44-977D-3F09-419D6A5AB22B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 flipH="1">
            <a:off x="3579450" y="2954750"/>
            <a:ext cx="19851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  <a:highlight>
                  <a:srgbClr val="008080"/>
                </a:highlight>
              </a:rPr>
              <a:t>Recognize and celebrate milestones and achievements within the community to foster motivation, reinforce engagement, and build a sense of ownership.</a:t>
            </a:r>
          </a:p>
        </p:txBody>
      </p:sp>
      <p:sp>
        <p:nvSpPr>
          <p:cNvPr id="225" name="Google Shape;268;p30">
            <a:extLst>
              <a:ext uri="{FF2B5EF4-FFF2-40B4-BE49-F238E27FC236}">
                <a16:creationId xmlns:a16="http://schemas.microsoft.com/office/drawing/2014/main" id="{8871C238-AC40-6C0C-7316-1DCBE0EDDF82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 flipH="1">
            <a:off x="7043225" y="2423575"/>
            <a:ext cx="13743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FEEDBACK MECHANISMS</a:t>
            </a:r>
          </a:p>
        </p:txBody>
      </p:sp>
      <p:sp>
        <p:nvSpPr>
          <p:cNvPr id="226" name="Google Shape;269;p30">
            <a:extLst>
              <a:ext uri="{FF2B5EF4-FFF2-40B4-BE49-F238E27FC236}">
                <a16:creationId xmlns:a16="http://schemas.microsoft.com/office/drawing/2014/main" id="{65A8E8C5-FE56-CA35-01F2-2FAA07E7CD93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 flipH="1">
            <a:off x="6312032" y="2941075"/>
            <a:ext cx="2111968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Establish clear channels for continuous feedback and adaptation of projects based on community input</a:t>
            </a:r>
          </a:p>
        </p:txBody>
      </p:sp>
      <p:grpSp>
        <p:nvGrpSpPr>
          <p:cNvPr id="227" name="Google Shape;252;p30">
            <a:extLst>
              <a:ext uri="{FF2B5EF4-FFF2-40B4-BE49-F238E27FC236}">
                <a16:creationId xmlns:a16="http://schemas.microsoft.com/office/drawing/2014/main" id="{33BB908C-1E8C-480D-936D-1098A7E75DAC}"/>
              </a:ext>
            </a:extLst>
          </p:cNvPr>
          <p:cNvGrpSpPr/>
          <p:nvPr/>
        </p:nvGrpSpPr>
        <p:grpSpPr>
          <a:xfrm>
            <a:off x="4425071" y="2069617"/>
            <a:ext cx="300104" cy="299538"/>
            <a:chOff x="1190625" y="243075"/>
            <a:chExt cx="5219200" cy="5209350"/>
          </a:xfrm>
          <a:solidFill>
            <a:srgbClr val="FFFFFF"/>
          </a:solidFill>
        </p:grpSpPr>
        <p:sp>
          <p:nvSpPr>
            <p:cNvPr id="228" name="Google Shape;253;p30">
              <a:extLst>
                <a:ext uri="{FF2B5EF4-FFF2-40B4-BE49-F238E27FC236}">
                  <a16:creationId xmlns:a16="http://schemas.microsoft.com/office/drawing/2014/main" id="{22A9F9C8-11F4-A896-A3FC-249416C146FF}"/>
                </a:ext>
              </a:extLst>
            </p:cNvPr>
            <p:cNvSpPr/>
            <p:nvPr/>
          </p:nvSpPr>
          <p:spPr>
            <a:xfrm>
              <a:off x="1190625" y="243075"/>
              <a:ext cx="5219200" cy="5209350"/>
            </a:xfrm>
            <a:custGeom>
              <a:avLst/>
              <a:gdLst/>
              <a:ahLst/>
              <a:cxnLst/>
              <a:rect l="l" t="t" r="r" b="b"/>
              <a:pathLst>
                <a:path w="208768" h="208374" extrusionOk="0">
                  <a:moveTo>
                    <a:pt x="107343" y="6040"/>
                  </a:moveTo>
                  <a:cubicBezTo>
                    <a:pt x="109879" y="6040"/>
                    <a:pt x="112476" y="6549"/>
                    <a:pt x="115018" y="7598"/>
                  </a:cubicBezTo>
                  <a:cubicBezTo>
                    <a:pt x="118312" y="8968"/>
                    <a:pt x="120922" y="11186"/>
                    <a:pt x="123695" y="15035"/>
                  </a:cubicBezTo>
                  <a:lnTo>
                    <a:pt x="124380" y="15981"/>
                  </a:lnTo>
                  <a:lnTo>
                    <a:pt x="125456" y="16210"/>
                  </a:lnTo>
                  <a:cubicBezTo>
                    <a:pt x="125652" y="16275"/>
                    <a:pt x="126728" y="16666"/>
                    <a:pt x="127446" y="18134"/>
                  </a:cubicBezTo>
                  <a:cubicBezTo>
                    <a:pt x="127935" y="19178"/>
                    <a:pt x="128424" y="21070"/>
                    <a:pt x="127935" y="24332"/>
                  </a:cubicBezTo>
                  <a:cubicBezTo>
                    <a:pt x="127022" y="21984"/>
                    <a:pt x="125880" y="19765"/>
                    <a:pt x="124575" y="18395"/>
                  </a:cubicBezTo>
                  <a:lnTo>
                    <a:pt x="122846" y="16569"/>
                  </a:lnTo>
                  <a:lnTo>
                    <a:pt x="120726" y="17939"/>
                  </a:lnTo>
                  <a:cubicBezTo>
                    <a:pt x="120694" y="17971"/>
                    <a:pt x="116322" y="20809"/>
                    <a:pt x="108950" y="22277"/>
                  </a:cubicBezTo>
                  <a:cubicBezTo>
                    <a:pt x="105891" y="22889"/>
                    <a:pt x="102798" y="23195"/>
                    <a:pt x="99677" y="23195"/>
                  </a:cubicBezTo>
                  <a:cubicBezTo>
                    <a:pt x="94646" y="23195"/>
                    <a:pt x="89542" y="22400"/>
                    <a:pt x="84388" y="20809"/>
                  </a:cubicBezTo>
                  <a:cubicBezTo>
                    <a:pt x="87030" y="19015"/>
                    <a:pt x="90096" y="16536"/>
                    <a:pt x="92575" y="13339"/>
                  </a:cubicBezTo>
                  <a:cubicBezTo>
                    <a:pt x="96316" y="8584"/>
                    <a:pt x="101676" y="6040"/>
                    <a:pt x="107343" y="6040"/>
                  </a:cubicBezTo>
                  <a:close/>
                  <a:moveTo>
                    <a:pt x="121411" y="24430"/>
                  </a:moveTo>
                  <a:cubicBezTo>
                    <a:pt x="122683" y="27040"/>
                    <a:pt x="123923" y="31248"/>
                    <a:pt x="124641" y="34477"/>
                  </a:cubicBezTo>
                  <a:cubicBezTo>
                    <a:pt x="121281" y="40773"/>
                    <a:pt x="114691" y="44752"/>
                    <a:pt x="107515" y="44752"/>
                  </a:cubicBezTo>
                  <a:cubicBezTo>
                    <a:pt x="97762" y="44752"/>
                    <a:pt x="89639" y="37478"/>
                    <a:pt x="88335" y="28051"/>
                  </a:cubicBezTo>
                  <a:lnTo>
                    <a:pt x="88335" y="28051"/>
                  </a:lnTo>
                  <a:cubicBezTo>
                    <a:pt x="92440" y="28899"/>
                    <a:pt x="96275" y="29242"/>
                    <a:pt x="99793" y="29242"/>
                  </a:cubicBezTo>
                  <a:cubicBezTo>
                    <a:pt x="110084" y="29242"/>
                    <a:pt x="117668" y="26302"/>
                    <a:pt x="121411" y="24430"/>
                  </a:cubicBezTo>
                  <a:close/>
                  <a:moveTo>
                    <a:pt x="103340" y="50428"/>
                  </a:moveTo>
                  <a:lnTo>
                    <a:pt x="103340" y="50428"/>
                  </a:lnTo>
                  <a:cubicBezTo>
                    <a:pt x="104710" y="50656"/>
                    <a:pt x="106112" y="50787"/>
                    <a:pt x="107515" y="50787"/>
                  </a:cubicBezTo>
                  <a:cubicBezTo>
                    <a:pt x="108950" y="50787"/>
                    <a:pt x="110320" y="50656"/>
                    <a:pt x="111690" y="50428"/>
                  </a:cubicBezTo>
                  <a:lnTo>
                    <a:pt x="111690" y="50428"/>
                  </a:lnTo>
                  <a:lnTo>
                    <a:pt x="107515" y="55223"/>
                  </a:lnTo>
                  <a:lnTo>
                    <a:pt x="103340" y="50428"/>
                  </a:lnTo>
                  <a:close/>
                  <a:moveTo>
                    <a:pt x="94728" y="49710"/>
                  </a:moveTo>
                  <a:lnTo>
                    <a:pt x="103862" y="60149"/>
                  </a:lnTo>
                  <a:lnTo>
                    <a:pt x="101480" y="64324"/>
                  </a:lnTo>
                  <a:lnTo>
                    <a:pt x="92086" y="53723"/>
                  </a:lnTo>
                  <a:lnTo>
                    <a:pt x="94728" y="49710"/>
                  </a:lnTo>
                  <a:close/>
                  <a:moveTo>
                    <a:pt x="120335" y="49710"/>
                  </a:moveTo>
                  <a:lnTo>
                    <a:pt x="122977" y="53723"/>
                  </a:lnTo>
                  <a:lnTo>
                    <a:pt x="113582" y="64324"/>
                  </a:lnTo>
                  <a:lnTo>
                    <a:pt x="111201" y="60149"/>
                  </a:lnTo>
                  <a:lnTo>
                    <a:pt x="120335" y="49710"/>
                  </a:lnTo>
                  <a:close/>
                  <a:moveTo>
                    <a:pt x="110027" y="72479"/>
                  </a:moveTo>
                  <a:lnTo>
                    <a:pt x="110027" y="91170"/>
                  </a:lnTo>
                  <a:lnTo>
                    <a:pt x="107515" y="93584"/>
                  </a:lnTo>
                  <a:lnTo>
                    <a:pt x="105003" y="91170"/>
                  </a:lnTo>
                  <a:lnTo>
                    <a:pt x="105003" y="72512"/>
                  </a:lnTo>
                  <a:lnTo>
                    <a:pt x="105395" y="72512"/>
                  </a:lnTo>
                  <a:cubicBezTo>
                    <a:pt x="106569" y="72512"/>
                    <a:pt x="108070" y="72512"/>
                    <a:pt x="110027" y="72479"/>
                  </a:cubicBezTo>
                  <a:close/>
                  <a:moveTo>
                    <a:pt x="87552" y="57702"/>
                  </a:moveTo>
                  <a:lnTo>
                    <a:pt x="99001" y="70620"/>
                  </a:lnTo>
                  <a:lnTo>
                    <a:pt x="99001" y="93715"/>
                  </a:lnTo>
                  <a:lnTo>
                    <a:pt x="101774" y="96422"/>
                  </a:lnTo>
                  <a:cubicBezTo>
                    <a:pt x="98153" y="96455"/>
                    <a:pt x="94500" y="96520"/>
                    <a:pt x="90846" y="96650"/>
                  </a:cubicBezTo>
                  <a:lnTo>
                    <a:pt x="90846" y="84255"/>
                  </a:lnTo>
                  <a:lnTo>
                    <a:pt x="84844" y="84255"/>
                  </a:lnTo>
                  <a:lnTo>
                    <a:pt x="84844" y="96944"/>
                  </a:lnTo>
                  <a:cubicBezTo>
                    <a:pt x="81582" y="97107"/>
                    <a:pt x="78386" y="97335"/>
                    <a:pt x="75189" y="97596"/>
                  </a:cubicBezTo>
                  <a:lnTo>
                    <a:pt x="75189" y="83113"/>
                  </a:lnTo>
                  <a:cubicBezTo>
                    <a:pt x="75189" y="73001"/>
                    <a:pt x="79951" y="63704"/>
                    <a:pt x="87552" y="57702"/>
                  </a:cubicBezTo>
                  <a:close/>
                  <a:moveTo>
                    <a:pt x="127478" y="57702"/>
                  </a:moveTo>
                  <a:cubicBezTo>
                    <a:pt x="135111" y="63704"/>
                    <a:pt x="139874" y="73034"/>
                    <a:pt x="139874" y="83113"/>
                  </a:cubicBezTo>
                  <a:lnTo>
                    <a:pt x="139874" y="96422"/>
                  </a:lnTo>
                  <a:cubicBezTo>
                    <a:pt x="139287" y="96944"/>
                    <a:pt x="138732" y="97466"/>
                    <a:pt x="138210" y="98020"/>
                  </a:cubicBezTo>
                  <a:cubicBezTo>
                    <a:pt x="135568" y="97759"/>
                    <a:pt x="132893" y="97531"/>
                    <a:pt x="130219" y="97335"/>
                  </a:cubicBezTo>
                  <a:lnTo>
                    <a:pt x="130219" y="84255"/>
                  </a:lnTo>
                  <a:lnTo>
                    <a:pt x="124184" y="84255"/>
                  </a:lnTo>
                  <a:lnTo>
                    <a:pt x="124184" y="96944"/>
                  </a:lnTo>
                  <a:cubicBezTo>
                    <a:pt x="120530" y="96748"/>
                    <a:pt x="116844" y="96618"/>
                    <a:pt x="113158" y="96520"/>
                  </a:cubicBezTo>
                  <a:lnTo>
                    <a:pt x="116061" y="93715"/>
                  </a:lnTo>
                  <a:lnTo>
                    <a:pt x="116061" y="70620"/>
                  </a:lnTo>
                  <a:lnTo>
                    <a:pt x="127478" y="57702"/>
                  </a:lnTo>
                  <a:close/>
                  <a:moveTo>
                    <a:pt x="50985" y="95672"/>
                  </a:moveTo>
                  <a:cubicBezTo>
                    <a:pt x="62630" y="95672"/>
                    <a:pt x="72123" y="105164"/>
                    <a:pt x="72123" y="116842"/>
                  </a:cubicBezTo>
                  <a:cubicBezTo>
                    <a:pt x="72123" y="128487"/>
                    <a:pt x="62663" y="137980"/>
                    <a:pt x="50985" y="137980"/>
                  </a:cubicBezTo>
                  <a:cubicBezTo>
                    <a:pt x="39340" y="137980"/>
                    <a:pt x="29847" y="128487"/>
                    <a:pt x="29847" y="116842"/>
                  </a:cubicBezTo>
                  <a:cubicBezTo>
                    <a:pt x="29847" y="105164"/>
                    <a:pt x="39340" y="95672"/>
                    <a:pt x="50985" y="95672"/>
                  </a:cubicBezTo>
                  <a:close/>
                  <a:moveTo>
                    <a:pt x="157782" y="95672"/>
                  </a:moveTo>
                  <a:cubicBezTo>
                    <a:pt x="169428" y="95672"/>
                    <a:pt x="178920" y="105164"/>
                    <a:pt x="178920" y="116842"/>
                  </a:cubicBezTo>
                  <a:cubicBezTo>
                    <a:pt x="178920" y="128487"/>
                    <a:pt x="169460" y="137980"/>
                    <a:pt x="157782" y="137980"/>
                  </a:cubicBezTo>
                  <a:cubicBezTo>
                    <a:pt x="146104" y="137980"/>
                    <a:pt x="136645" y="128487"/>
                    <a:pt x="136645" y="116842"/>
                  </a:cubicBezTo>
                  <a:cubicBezTo>
                    <a:pt x="136645" y="105164"/>
                    <a:pt x="146104" y="95672"/>
                    <a:pt x="157782" y="95672"/>
                  </a:cubicBezTo>
                  <a:close/>
                  <a:moveTo>
                    <a:pt x="24008" y="113515"/>
                  </a:moveTo>
                  <a:lnTo>
                    <a:pt x="24008" y="113515"/>
                  </a:lnTo>
                  <a:cubicBezTo>
                    <a:pt x="23878" y="114591"/>
                    <a:pt x="23813" y="115700"/>
                    <a:pt x="23813" y="116842"/>
                  </a:cubicBezTo>
                  <a:cubicBezTo>
                    <a:pt x="23813" y="126824"/>
                    <a:pt x="29260" y="135598"/>
                    <a:pt x="37350" y="140296"/>
                  </a:cubicBezTo>
                  <a:cubicBezTo>
                    <a:pt x="35034" y="141111"/>
                    <a:pt x="32816" y="142155"/>
                    <a:pt x="30695" y="143329"/>
                  </a:cubicBezTo>
                  <a:cubicBezTo>
                    <a:pt x="12591" y="137915"/>
                    <a:pt x="6035" y="131586"/>
                    <a:pt x="6035" y="127313"/>
                  </a:cubicBezTo>
                  <a:cubicBezTo>
                    <a:pt x="6035" y="123627"/>
                    <a:pt x="10928" y="118375"/>
                    <a:pt x="24008" y="113515"/>
                  </a:cubicBezTo>
                  <a:close/>
                  <a:moveTo>
                    <a:pt x="184759" y="113515"/>
                  </a:moveTo>
                  <a:lnTo>
                    <a:pt x="184759" y="113515"/>
                  </a:lnTo>
                  <a:cubicBezTo>
                    <a:pt x="197839" y="118375"/>
                    <a:pt x="202732" y="123627"/>
                    <a:pt x="202732" y="127313"/>
                  </a:cubicBezTo>
                  <a:cubicBezTo>
                    <a:pt x="202732" y="131586"/>
                    <a:pt x="196176" y="137915"/>
                    <a:pt x="178072" y="143329"/>
                  </a:cubicBezTo>
                  <a:cubicBezTo>
                    <a:pt x="175984" y="142155"/>
                    <a:pt x="173733" y="141111"/>
                    <a:pt x="171417" y="140296"/>
                  </a:cubicBezTo>
                  <a:cubicBezTo>
                    <a:pt x="179507" y="135598"/>
                    <a:pt x="184955" y="126824"/>
                    <a:pt x="184955" y="116842"/>
                  </a:cubicBezTo>
                  <a:cubicBezTo>
                    <a:pt x="184955" y="115700"/>
                    <a:pt x="184889" y="114591"/>
                    <a:pt x="184759" y="113515"/>
                  </a:cubicBezTo>
                  <a:close/>
                  <a:moveTo>
                    <a:pt x="104384" y="102424"/>
                  </a:moveTo>
                  <a:cubicBezTo>
                    <a:pt x="114594" y="102424"/>
                    <a:pt x="124575" y="102848"/>
                    <a:pt x="134035" y="103664"/>
                  </a:cubicBezTo>
                  <a:cubicBezTo>
                    <a:pt x="131849" y="107545"/>
                    <a:pt x="130610" y="112047"/>
                    <a:pt x="130610" y="116842"/>
                  </a:cubicBezTo>
                  <a:cubicBezTo>
                    <a:pt x="130610" y="126824"/>
                    <a:pt x="136057" y="135598"/>
                    <a:pt x="144115" y="140296"/>
                  </a:cubicBezTo>
                  <a:cubicBezTo>
                    <a:pt x="137623" y="142612"/>
                    <a:pt x="131849" y="146494"/>
                    <a:pt x="127315" y="151484"/>
                  </a:cubicBezTo>
                  <a:cubicBezTo>
                    <a:pt x="119878" y="151974"/>
                    <a:pt x="112212" y="152202"/>
                    <a:pt x="104384" y="152202"/>
                  </a:cubicBezTo>
                  <a:cubicBezTo>
                    <a:pt x="96555" y="152202"/>
                    <a:pt x="88889" y="151974"/>
                    <a:pt x="81452" y="151484"/>
                  </a:cubicBezTo>
                  <a:cubicBezTo>
                    <a:pt x="76918" y="146494"/>
                    <a:pt x="71144" y="142612"/>
                    <a:pt x="64653" y="140296"/>
                  </a:cubicBezTo>
                  <a:cubicBezTo>
                    <a:pt x="72710" y="135598"/>
                    <a:pt x="78157" y="126824"/>
                    <a:pt x="78157" y="116842"/>
                  </a:cubicBezTo>
                  <a:cubicBezTo>
                    <a:pt x="78157" y="112047"/>
                    <a:pt x="76918" y="107545"/>
                    <a:pt x="74732" y="103664"/>
                  </a:cubicBezTo>
                  <a:cubicBezTo>
                    <a:pt x="84224" y="102848"/>
                    <a:pt x="94174" y="102424"/>
                    <a:pt x="104384" y="102424"/>
                  </a:cubicBezTo>
                  <a:close/>
                  <a:moveTo>
                    <a:pt x="6035" y="138273"/>
                  </a:moveTo>
                  <a:cubicBezTo>
                    <a:pt x="10308" y="141862"/>
                    <a:pt x="16636" y="145026"/>
                    <a:pt x="24465" y="147700"/>
                  </a:cubicBezTo>
                  <a:cubicBezTo>
                    <a:pt x="22214" y="149592"/>
                    <a:pt x="20159" y="151745"/>
                    <a:pt x="18332" y="154094"/>
                  </a:cubicBezTo>
                  <a:cubicBezTo>
                    <a:pt x="9492" y="149951"/>
                    <a:pt x="6035" y="145776"/>
                    <a:pt x="6035" y="142677"/>
                  </a:cubicBezTo>
                  <a:lnTo>
                    <a:pt x="6035" y="138273"/>
                  </a:lnTo>
                  <a:close/>
                  <a:moveTo>
                    <a:pt x="202732" y="138273"/>
                  </a:moveTo>
                  <a:lnTo>
                    <a:pt x="202732" y="142677"/>
                  </a:lnTo>
                  <a:cubicBezTo>
                    <a:pt x="202732" y="145776"/>
                    <a:pt x="199275" y="149951"/>
                    <a:pt x="190435" y="154094"/>
                  </a:cubicBezTo>
                  <a:cubicBezTo>
                    <a:pt x="188608" y="151745"/>
                    <a:pt x="186553" y="149592"/>
                    <a:pt x="184302" y="147700"/>
                  </a:cubicBezTo>
                  <a:cubicBezTo>
                    <a:pt x="192131" y="145026"/>
                    <a:pt x="198459" y="141862"/>
                    <a:pt x="202732" y="138273"/>
                  </a:cubicBezTo>
                  <a:close/>
                  <a:moveTo>
                    <a:pt x="86149" y="157780"/>
                  </a:moveTo>
                  <a:lnTo>
                    <a:pt x="86149" y="157780"/>
                  </a:lnTo>
                  <a:cubicBezTo>
                    <a:pt x="92216" y="158074"/>
                    <a:pt x="98316" y="158237"/>
                    <a:pt x="104384" y="158237"/>
                  </a:cubicBezTo>
                  <a:cubicBezTo>
                    <a:pt x="110451" y="158237"/>
                    <a:pt x="116551" y="158074"/>
                    <a:pt x="122618" y="157780"/>
                  </a:cubicBezTo>
                  <a:lnTo>
                    <a:pt x="122618" y="157780"/>
                  </a:lnTo>
                  <a:cubicBezTo>
                    <a:pt x="120791" y="160716"/>
                    <a:pt x="119356" y="163913"/>
                    <a:pt x="118345" y="167305"/>
                  </a:cubicBezTo>
                  <a:cubicBezTo>
                    <a:pt x="113745" y="167468"/>
                    <a:pt x="109081" y="167566"/>
                    <a:pt x="104384" y="167566"/>
                  </a:cubicBezTo>
                  <a:cubicBezTo>
                    <a:pt x="99686" y="167566"/>
                    <a:pt x="95022" y="167468"/>
                    <a:pt x="90422" y="167305"/>
                  </a:cubicBezTo>
                  <a:cubicBezTo>
                    <a:pt x="89411" y="163913"/>
                    <a:pt x="87976" y="160716"/>
                    <a:pt x="86149" y="157780"/>
                  </a:cubicBezTo>
                  <a:close/>
                  <a:moveTo>
                    <a:pt x="50985" y="144014"/>
                  </a:moveTo>
                  <a:cubicBezTo>
                    <a:pt x="70361" y="144014"/>
                    <a:pt x="86149" y="159770"/>
                    <a:pt x="86149" y="179146"/>
                  </a:cubicBezTo>
                  <a:lnTo>
                    <a:pt x="86149" y="202339"/>
                  </a:lnTo>
                  <a:lnTo>
                    <a:pt x="75254" y="202339"/>
                  </a:lnTo>
                  <a:lnTo>
                    <a:pt x="75254" y="180386"/>
                  </a:lnTo>
                  <a:lnTo>
                    <a:pt x="69219" y="180386"/>
                  </a:lnTo>
                  <a:lnTo>
                    <a:pt x="69219" y="202339"/>
                  </a:lnTo>
                  <a:lnTo>
                    <a:pt x="32750" y="202339"/>
                  </a:lnTo>
                  <a:lnTo>
                    <a:pt x="32750" y="180386"/>
                  </a:lnTo>
                  <a:lnTo>
                    <a:pt x="26716" y="180386"/>
                  </a:lnTo>
                  <a:lnTo>
                    <a:pt x="26716" y="202339"/>
                  </a:lnTo>
                  <a:lnTo>
                    <a:pt x="15821" y="202339"/>
                  </a:lnTo>
                  <a:lnTo>
                    <a:pt x="15821" y="179146"/>
                  </a:lnTo>
                  <a:cubicBezTo>
                    <a:pt x="15821" y="159770"/>
                    <a:pt x="31609" y="144014"/>
                    <a:pt x="50985" y="144014"/>
                  </a:cubicBezTo>
                  <a:close/>
                  <a:moveTo>
                    <a:pt x="91760" y="173372"/>
                  </a:moveTo>
                  <a:lnTo>
                    <a:pt x="91760" y="173372"/>
                  </a:lnTo>
                  <a:cubicBezTo>
                    <a:pt x="95902" y="173503"/>
                    <a:pt x="100143" y="173601"/>
                    <a:pt x="104384" y="173601"/>
                  </a:cubicBezTo>
                  <a:cubicBezTo>
                    <a:pt x="108624" y="173601"/>
                    <a:pt x="112865" y="173503"/>
                    <a:pt x="117007" y="173372"/>
                  </a:cubicBezTo>
                  <a:lnTo>
                    <a:pt x="117007" y="173372"/>
                  </a:lnTo>
                  <a:cubicBezTo>
                    <a:pt x="116746" y="175264"/>
                    <a:pt x="116616" y="177189"/>
                    <a:pt x="116616" y="179146"/>
                  </a:cubicBezTo>
                  <a:lnTo>
                    <a:pt x="116616" y="202339"/>
                  </a:lnTo>
                  <a:lnTo>
                    <a:pt x="92151" y="202339"/>
                  </a:lnTo>
                  <a:lnTo>
                    <a:pt x="92151" y="179146"/>
                  </a:lnTo>
                  <a:cubicBezTo>
                    <a:pt x="92151" y="177189"/>
                    <a:pt x="92021" y="175264"/>
                    <a:pt x="91760" y="173372"/>
                  </a:cubicBezTo>
                  <a:close/>
                  <a:moveTo>
                    <a:pt x="157782" y="144014"/>
                  </a:moveTo>
                  <a:cubicBezTo>
                    <a:pt x="177158" y="144014"/>
                    <a:pt x="192946" y="159770"/>
                    <a:pt x="192946" y="179146"/>
                  </a:cubicBezTo>
                  <a:lnTo>
                    <a:pt x="192946" y="202339"/>
                  </a:lnTo>
                  <a:lnTo>
                    <a:pt x="182051" y="202339"/>
                  </a:lnTo>
                  <a:lnTo>
                    <a:pt x="182051" y="180386"/>
                  </a:lnTo>
                  <a:lnTo>
                    <a:pt x="176017" y="180386"/>
                  </a:lnTo>
                  <a:lnTo>
                    <a:pt x="176017" y="202339"/>
                  </a:lnTo>
                  <a:lnTo>
                    <a:pt x="139548" y="202339"/>
                  </a:lnTo>
                  <a:lnTo>
                    <a:pt x="139548" y="180386"/>
                  </a:lnTo>
                  <a:lnTo>
                    <a:pt x="133513" y="180386"/>
                  </a:lnTo>
                  <a:lnTo>
                    <a:pt x="133513" y="202339"/>
                  </a:lnTo>
                  <a:lnTo>
                    <a:pt x="122618" y="202339"/>
                  </a:lnTo>
                  <a:lnTo>
                    <a:pt x="122618" y="179146"/>
                  </a:lnTo>
                  <a:cubicBezTo>
                    <a:pt x="122618" y="159770"/>
                    <a:pt x="138406" y="144014"/>
                    <a:pt x="157782" y="144014"/>
                  </a:cubicBezTo>
                  <a:close/>
                  <a:moveTo>
                    <a:pt x="107255" y="1"/>
                  </a:moveTo>
                  <a:cubicBezTo>
                    <a:pt x="99806" y="1"/>
                    <a:pt x="92759" y="3355"/>
                    <a:pt x="87845" y="9621"/>
                  </a:cubicBezTo>
                  <a:cubicBezTo>
                    <a:pt x="83311" y="15394"/>
                    <a:pt x="76135" y="18656"/>
                    <a:pt x="76070" y="18689"/>
                  </a:cubicBezTo>
                  <a:lnTo>
                    <a:pt x="69741" y="21494"/>
                  </a:lnTo>
                  <a:lnTo>
                    <a:pt x="76135" y="24202"/>
                  </a:lnTo>
                  <a:cubicBezTo>
                    <a:pt x="78190" y="25082"/>
                    <a:pt x="80212" y="25800"/>
                    <a:pt x="82169" y="26420"/>
                  </a:cubicBezTo>
                  <a:cubicBezTo>
                    <a:pt x="82463" y="33661"/>
                    <a:pt x="85790" y="40120"/>
                    <a:pt x="90912" y="44556"/>
                  </a:cubicBezTo>
                  <a:lnTo>
                    <a:pt x="86736" y="50885"/>
                  </a:lnTo>
                  <a:cubicBezTo>
                    <a:pt x="76037" y="57833"/>
                    <a:pt x="69154" y="69869"/>
                    <a:pt x="69154" y="83113"/>
                  </a:cubicBezTo>
                  <a:lnTo>
                    <a:pt x="69154" y="96650"/>
                  </a:lnTo>
                  <a:cubicBezTo>
                    <a:pt x="64359" y="92312"/>
                    <a:pt x="57966" y="89670"/>
                    <a:pt x="50985" y="89670"/>
                  </a:cubicBezTo>
                  <a:cubicBezTo>
                    <a:pt x="39666" y="89670"/>
                    <a:pt x="29945" y="96618"/>
                    <a:pt x="25868" y="106502"/>
                  </a:cubicBezTo>
                  <a:cubicBezTo>
                    <a:pt x="10177" y="111590"/>
                    <a:pt x="0" y="118571"/>
                    <a:pt x="0" y="127313"/>
                  </a:cubicBezTo>
                  <a:lnTo>
                    <a:pt x="0" y="142677"/>
                  </a:lnTo>
                  <a:cubicBezTo>
                    <a:pt x="0" y="148842"/>
                    <a:pt x="5121" y="154420"/>
                    <a:pt x="15005" y="159183"/>
                  </a:cubicBezTo>
                  <a:cubicBezTo>
                    <a:pt x="11678" y="165087"/>
                    <a:pt x="9819" y="171904"/>
                    <a:pt x="9819" y="179146"/>
                  </a:cubicBezTo>
                  <a:lnTo>
                    <a:pt x="9819" y="208373"/>
                  </a:lnTo>
                  <a:lnTo>
                    <a:pt x="198949" y="208373"/>
                  </a:lnTo>
                  <a:lnTo>
                    <a:pt x="198949" y="179146"/>
                  </a:lnTo>
                  <a:cubicBezTo>
                    <a:pt x="198949" y="171904"/>
                    <a:pt x="197089" y="165087"/>
                    <a:pt x="193762" y="159183"/>
                  </a:cubicBezTo>
                  <a:cubicBezTo>
                    <a:pt x="203646" y="154420"/>
                    <a:pt x="208767" y="148842"/>
                    <a:pt x="208767" y="142677"/>
                  </a:cubicBezTo>
                  <a:lnTo>
                    <a:pt x="208767" y="127313"/>
                  </a:lnTo>
                  <a:cubicBezTo>
                    <a:pt x="208767" y="118571"/>
                    <a:pt x="198590" y="111590"/>
                    <a:pt x="182900" y="106502"/>
                  </a:cubicBezTo>
                  <a:cubicBezTo>
                    <a:pt x="178822" y="96618"/>
                    <a:pt x="169101" y="89670"/>
                    <a:pt x="157782" y="89670"/>
                  </a:cubicBezTo>
                  <a:cubicBezTo>
                    <a:pt x="153509" y="89670"/>
                    <a:pt x="149464" y="90648"/>
                    <a:pt x="145876" y="92410"/>
                  </a:cubicBezTo>
                  <a:lnTo>
                    <a:pt x="145876" y="83113"/>
                  </a:lnTo>
                  <a:cubicBezTo>
                    <a:pt x="145876" y="69935"/>
                    <a:pt x="139026" y="57833"/>
                    <a:pt x="128327" y="50885"/>
                  </a:cubicBezTo>
                  <a:cubicBezTo>
                    <a:pt x="128327" y="50885"/>
                    <a:pt x="124282" y="44752"/>
                    <a:pt x="124151" y="44589"/>
                  </a:cubicBezTo>
                  <a:cubicBezTo>
                    <a:pt x="124151" y="44589"/>
                    <a:pt x="125423" y="43382"/>
                    <a:pt x="125619" y="43154"/>
                  </a:cubicBezTo>
                  <a:cubicBezTo>
                    <a:pt x="130382" y="38261"/>
                    <a:pt x="133122" y="31248"/>
                    <a:pt x="134002" y="24528"/>
                  </a:cubicBezTo>
                  <a:cubicBezTo>
                    <a:pt x="134231" y="22505"/>
                    <a:pt x="134263" y="20385"/>
                    <a:pt x="133839" y="18363"/>
                  </a:cubicBezTo>
                  <a:cubicBezTo>
                    <a:pt x="133611" y="17286"/>
                    <a:pt x="133252" y="16210"/>
                    <a:pt x="132730" y="15231"/>
                  </a:cubicBezTo>
                  <a:cubicBezTo>
                    <a:pt x="131360" y="12589"/>
                    <a:pt x="129338" y="11317"/>
                    <a:pt x="128000" y="10762"/>
                  </a:cubicBezTo>
                  <a:cubicBezTo>
                    <a:pt x="124738" y="6424"/>
                    <a:pt x="121411" y="3716"/>
                    <a:pt x="117334" y="2053"/>
                  </a:cubicBezTo>
                  <a:cubicBezTo>
                    <a:pt x="113997" y="672"/>
                    <a:pt x="110586" y="1"/>
                    <a:pt x="1072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54;p30">
              <a:extLst>
                <a:ext uri="{FF2B5EF4-FFF2-40B4-BE49-F238E27FC236}">
                  <a16:creationId xmlns:a16="http://schemas.microsoft.com/office/drawing/2014/main" id="{BEB55E29-A762-E3C3-6893-D67BAD43902E}"/>
                </a:ext>
              </a:extLst>
            </p:cNvPr>
            <p:cNvSpPr/>
            <p:nvPr/>
          </p:nvSpPr>
          <p:spPr>
            <a:xfrm>
              <a:off x="5670950" y="1909875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55;p30">
              <a:extLst>
                <a:ext uri="{FF2B5EF4-FFF2-40B4-BE49-F238E27FC236}">
                  <a16:creationId xmlns:a16="http://schemas.microsoft.com/office/drawing/2014/main" id="{DDA8D9FF-1B25-9100-BB2A-6F027EC8E8C5}"/>
                </a:ext>
              </a:extLst>
            </p:cNvPr>
            <p:cNvSpPr/>
            <p:nvPr/>
          </p:nvSpPr>
          <p:spPr>
            <a:xfrm>
              <a:off x="545157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03" y="6655"/>
                  </a:lnTo>
                  <a:lnTo>
                    <a:pt x="6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56;p30">
              <a:extLst>
                <a:ext uri="{FF2B5EF4-FFF2-40B4-BE49-F238E27FC236}">
                  <a16:creationId xmlns:a16="http://schemas.microsoft.com/office/drawing/2014/main" id="{7A3E3247-AD56-50E9-38BA-1FC992FF69A7}"/>
                </a:ext>
              </a:extLst>
            </p:cNvPr>
            <p:cNvSpPr/>
            <p:nvPr/>
          </p:nvSpPr>
          <p:spPr>
            <a:xfrm>
              <a:off x="5949025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57;p30">
              <a:extLst>
                <a:ext uri="{FF2B5EF4-FFF2-40B4-BE49-F238E27FC236}">
                  <a16:creationId xmlns:a16="http://schemas.microsoft.com/office/drawing/2014/main" id="{108FF12B-4538-1765-4136-E2EBE140D65F}"/>
                </a:ext>
              </a:extLst>
            </p:cNvPr>
            <p:cNvSpPr/>
            <p:nvPr/>
          </p:nvSpPr>
          <p:spPr>
            <a:xfrm>
              <a:off x="4805700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6" y="6688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58;p30">
              <a:extLst>
                <a:ext uri="{FF2B5EF4-FFF2-40B4-BE49-F238E27FC236}">
                  <a16:creationId xmlns:a16="http://schemas.microsoft.com/office/drawing/2014/main" id="{52254453-043C-A581-6146-6F3173AA128B}"/>
                </a:ext>
              </a:extLst>
            </p:cNvPr>
            <p:cNvSpPr/>
            <p:nvPr/>
          </p:nvSpPr>
          <p:spPr>
            <a:xfrm>
              <a:off x="4913350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59;p30">
              <a:extLst>
                <a:ext uri="{FF2B5EF4-FFF2-40B4-BE49-F238E27FC236}">
                  <a16:creationId xmlns:a16="http://schemas.microsoft.com/office/drawing/2014/main" id="{BB135C41-C538-F1BF-0678-133508A1C6D7}"/>
                </a:ext>
              </a:extLst>
            </p:cNvPr>
            <p:cNvSpPr/>
            <p:nvPr/>
          </p:nvSpPr>
          <p:spPr>
            <a:xfrm>
              <a:off x="1776150" y="1909875"/>
              <a:ext cx="150875" cy="166400"/>
            </a:xfrm>
            <a:custGeom>
              <a:avLst/>
              <a:gdLst/>
              <a:ahLst/>
              <a:cxnLst/>
              <a:rect l="l" t="t" r="r" b="b"/>
              <a:pathLst>
                <a:path w="6035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35" y="6655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60;p30">
              <a:extLst>
                <a:ext uri="{FF2B5EF4-FFF2-40B4-BE49-F238E27FC236}">
                  <a16:creationId xmlns:a16="http://schemas.microsoft.com/office/drawing/2014/main" id="{36BD10C7-DD2A-AA1C-4322-17D29532A674}"/>
                </a:ext>
              </a:extLst>
            </p:cNvPr>
            <p:cNvSpPr/>
            <p:nvPr/>
          </p:nvSpPr>
          <p:spPr>
            <a:xfrm>
              <a:off x="1996325" y="1077250"/>
              <a:ext cx="150075" cy="166400"/>
            </a:xfrm>
            <a:custGeom>
              <a:avLst/>
              <a:gdLst/>
              <a:ahLst/>
              <a:cxnLst/>
              <a:rect l="l" t="t" r="r" b="b"/>
              <a:pathLst>
                <a:path w="6003" h="6656" extrusionOk="0">
                  <a:moveTo>
                    <a:pt x="0" y="1"/>
                  </a:moveTo>
                  <a:lnTo>
                    <a:pt x="0" y="6655"/>
                  </a:lnTo>
                  <a:lnTo>
                    <a:pt x="6002" y="6655"/>
                  </a:lnTo>
                  <a:lnTo>
                    <a:pt x="60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61;p30">
              <a:extLst>
                <a:ext uri="{FF2B5EF4-FFF2-40B4-BE49-F238E27FC236}">
                  <a16:creationId xmlns:a16="http://schemas.microsoft.com/office/drawing/2014/main" id="{41E5B0F2-DA89-EACD-41D5-BD112E64E2AB}"/>
                </a:ext>
              </a:extLst>
            </p:cNvPr>
            <p:cNvSpPr/>
            <p:nvPr/>
          </p:nvSpPr>
          <p:spPr>
            <a:xfrm>
              <a:off x="1498050" y="559425"/>
              <a:ext cx="150900" cy="166375"/>
            </a:xfrm>
            <a:custGeom>
              <a:avLst/>
              <a:gdLst/>
              <a:ahLst/>
              <a:cxnLst/>
              <a:rect l="l" t="t" r="r" b="b"/>
              <a:pathLst>
                <a:path w="6036" h="6655" extrusionOk="0">
                  <a:moveTo>
                    <a:pt x="1" y="0"/>
                  </a:moveTo>
                  <a:lnTo>
                    <a:pt x="1" y="6655"/>
                  </a:lnTo>
                  <a:lnTo>
                    <a:pt x="6035" y="6655"/>
                  </a:lnTo>
                  <a:lnTo>
                    <a:pt x="60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62;p30">
              <a:extLst>
                <a:ext uri="{FF2B5EF4-FFF2-40B4-BE49-F238E27FC236}">
                  <a16:creationId xmlns:a16="http://schemas.microsoft.com/office/drawing/2014/main" id="{A0ACCDD8-CF5D-6A5C-1595-AA17C77ADB51}"/>
                </a:ext>
              </a:extLst>
            </p:cNvPr>
            <p:cNvSpPr/>
            <p:nvPr/>
          </p:nvSpPr>
          <p:spPr>
            <a:xfrm>
              <a:off x="2641375" y="1388775"/>
              <a:ext cx="150900" cy="167200"/>
            </a:xfrm>
            <a:custGeom>
              <a:avLst/>
              <a:gdLst/>
              <a:ahLst/>
              <a:cxnLst/>
              <a:rect l="l" t="t" r="r" b="b"/>
              <a:pathLst>
                <a:path w="6036" h="6688" extrusionOk="0">
                  <a:moveTo>
                    <a:pt x="1" y="1"/>
                  </a:moveTo>
                  <a:lnTo>
                    <a:pt x="1" y="6688"/>
                  </a:lnTo>
                  <a:lnTo>
                    <a:pt x="6035" y="6688"/>
                  </a:lnTo>
                  <a:lnTo>
                    <a:pt x="60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63;p30">
              <a:extLst>
                <a:ext uri="{FF2B5EF4-FFF2-40B4-BE49-F238E27FC236}">
                  <a16:creationId xmlns:a16="http://schemas.microsoft.com/office/drawing/2014/main" id="{D7CDD2BD-035E-64A3-AD66-94F916BEA94F}"/>
                </a:ext>
              </a:extLst>
            </p:cNvPr>
            <p:cNvSpPr/>
            <p:nvPr/>
          </p:nvSpPr>
          <p:spPr>
            <a:xfrm>
              <a:off x="2533725" y="322100"/>
              <a:ext cx="150900" cy="166400"/>
            </a:xfrm>
            <a:custGeom>
              <a:avLst/>
              <a:gdLst/>
              <a:ahLst/>
              <a:cxnLst/>
              <a:rect l="l" t="t" r="r" b="b"/>
              <a:pathLst>
                <a:path w="6036" h="6656" extrusionOk="0">
                  <a:moveTo>
                    <a:pt x="1" y="1"/>
                  </a:moveTo>
                  <a:lnTo>
                    <a:pt x="1" y="6655"/>
                  </a:lnTo>
                  <a:lnTo>
                    <a:pt x="6036" y="6655"/>
                  </a:lnTo>
                  <a:lnTo>
                    <a:pt x="60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57507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>
          <a:extLst>
            <a:ext uri="{FF2B5EF4-FFF2-40B4-BE49-F238E27FC236}">
              <a16:creationId xmlns:a16="http://schemas.microsoft.com/office/drawing/2014/main" id="{E7FF9C9E-B4E6-BED2-6AF4-C43A7E70D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>
            <a:extLst>
              <a:ext uri="{FF2B5EF4-FFF2-40B4-BE49-F238E27FC236}">
                <a16:creationId xmlns:a16="http://schemas.microsoft.com/office/drawing/2014/main" id="{80DA9F21-8465-BE5F-8B75-033702290E9B}"/>
              </a:ext>
            </a:extLst>
          </p:cNvPr>
          <p:cNvSpPr txBox="1">
            <a:spLocks noGrp="1"/>
          </p:cNvSpPr>
          <p:nvPr>
            <p:ph type="ctrTitle" idx="13"/>
          </p:nvPr>
        </p:nvSpPr>
        <p:spPr>
          <a:xfrm>
            <a:off x="2113853" y="353780"/>
            <a:ext cx="4916269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chemeClr val="lt1"/>
                </a:solidFill>
              </a:rPr>
              <a:t>KEY LEADERSHIP SKILLS FOR EFFECTIVE COMMUNITY ENGAGEMENT</a:t>
            </a:r>
          </a:p>
        </p:txBody>
      </p:sp>
      <p:cxnSp>
        <p:nvCxnSpPr>
          <p:cNvPr id="124" name="Google Shape;124;p23">
            <a:extLst>
              <a:ext uri="{FF2B5EF4-FFF2-40B4-BE49-F238E27FC236}">
                <a16:creationId xmlns:a16="http://schemas.microsoft.com/office/drawing/2014/main" id="{5BD586DD-66C4-4500-606C-32E0162D9E0E}"/>
              </a:ext>
            </a:extLst>
          </p:cNvPr>
          <p:cNvCxnSpPr/>
          <p:nvPr/>
        </p:nvCxnSpPr>
        <p:spPr>
          <a:xfrm>
            <a:off x="58712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5" name="Google Shape;125;p23">
            <a:extLst>
              <a:ext uri="{FF2B5EF4-FFF2-40B4-BE49-F238E27FC236}">
                <a16:creationId xmlns:a16="http://schemas.microsoft.com/office/drawing/2014/main" id="{962B97DD-7554-BB4B-F925-7EC08D50E957}"/>
              </a:ext>
            </a:extLst>
          </p:cNvPr>
          <p:cNvCxnSpPr/>
          <p:nvPr/>
        </p:nvCxnSpPr>
        <p:spPr>
          <a:xfrm>
            <a:off x="3249525" y="21472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6" name="Google Shape;126;p23">
            <a:extLst>
              <a:ext uri="{FF2B5EF4-FFF2-40B4-BE49-F238E27FC236}">
                <a16:creationId xmlns:a16="http://schemas.microsoft.com/office/drawing/2014/main" id="{D0D03D8F-F84A-762E-456C-5F99EB04A2C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15208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COMMUNICATION</a:t>
            </a:r>
          </a:p>
        </p:txBody>
      </p:sp>
      <p:sp>
        <p:nvSpPr>
          <p:cNvPr id="127" name="Google Shape;127;p23">
            <a:extLst>
              <a:ext uri="{FF2B5EF4-FFF2-40B4-BE49-F238E27FC236}">
                <a16:creationId xmlns:a16="http://schemas.microsoft.com/office/drawing/2014/main" id="{353FCE92-3EAD-AA1F-652F-1537FC7A8CEE}"/>
              </a:ext>
            </a:extLst>
          </p:cNvPr>
          <p:cNvSpPr txBox="1">
            <a:spLocks noGrp="1"/>
          </p:cNvSpPr>
          <p:nvPr>
            <p:ph type="ctrTitle" idx="3"/>
          </p:nvPr>
        </p:nvSpPr>
        <p:spPr>
          <a:xfrm>
            <a:off x="3773838" y="234055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EMPATHY</a:t>
            </a:r>
          </a:p>
        </p:txBody>
      </p:sp>
      <p:sp>
        <p:nvSpPr>
          <p:cNvPr id="128" name="Google Shape;128;p23">
            <a:extLst>
              <a:ext uri="{FF2B5EF4-FFF2-40B4-BE49-F238E27FC236}">
                <a16:creationId xmlns:a16="http://schemas.microsoft.com/office/drawing/2014/main" id="{D8328933-82D7-2C2C-09BD-02F7AE60556F}"/>
              </a:ext>
            </a:extLst>
          </p:cNvPr>
          <p:cNvSpPr txBox="1">
            <a:spLocks noGrp="1"/>
          </p:cNvSpPr>
          <p:nvPr>
            <p:ph type="ctrTitle" idx="5"/>
          </p:nvPr>
        </p:nvSpPr>
        <p:spPr>
          <a:xfrm>
            <a:off x="6310219" y="2333321"/>
            <a:ext cx="183191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FLEXIBILITY</a:t>
            </a:r>
          </a:p>
        </p:txBody>
      </p:sp>
      <p:sp>
        <p:nvSpPr>
          <p:cNvPr id="129" name="Google Shape;129;p23">
            <a:extLst>
              <a:ext uri="{FF2B5EF4-FFF2-40B4-BE49-F238E27FC236}">
                <a16:creationId xmlns:a16="http://schemas.microsoft.com/office/drawing/2014/main" id="{7BEF42BD-A85B-5C91-58D5-EC7BD5B7483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6773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Ability to clearly articulate ideas and facilitate dialogue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0" name="Google Shape;130;p23">
            <a:extLst>
              <a:ext uri="{FF2B5EF4-FFF2-40B4-BE49-F238E27FC236}">
                <a16:creationId xmlns:a16="http://schemas.microsoft.com/office/drawing/2014/main" id="{65ADEA36-15B5-4393-AF8D-3F1BCB03E438}"/>
              </a:ext>
            </a:extLst>
          </p:cNvPr>
          <p:cNvSpPr txBox="1">
            <a:spLocks noGrp="1"/>
          </p:cNvSpPr>
          <p:nvPr>
            <p:ph type="title" idx="14"/>
          </p:nvPr>
        </p:nvSpPr>
        <p:spPr>
          <a:xfrm>
            <a:off x="157583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3">
            <a:extLst>
              <a:ext uri="{FF2B5EF4-FFF2-40B4-BE49-F238E27FC236}">
                <a16:creationId xmlns:a16="http://schemas.microsoft.com/office/drawing/2014/main" id="{022DBBF0-7895-88D8-0BDE-C338423063EB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3589500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Understanding and respecting diverse community perspectives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132" name="Google Shape;132;p23">
            <a:extLst>
              <a:ext uri="{FF2B5EF4-FFF2-40B4-BE49-F238E27FC236}">
                <a16:creationId xmlns:a16="http://schemas.microsoft.com/office/drawing/2014/main" id="{BBC394BD-5E18-FCD7-C977-F5A634C3EE2A}"/>
              </a:ext>
            </a:extLst>
          </p:cNvPr>
          <p:cNvSpPr txBox="1">
            <a:spLocks noGrp="1"/>
          </p:cNvSpPr>
          <p:nvPr>
            <p:ph type="title" idx="15"/>
          </p:nvPr>
        </p:nvSpPr>
        <p:spPr>
          <a:xfrm>
            <a:off x="4197618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02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3" name="Google Shape;133;p23">
            <a:extLst>
              <a:ext uri="{FF2B5EF4-FFF2-40B4-BE49-F238E27FC236}">
                <a16:creationId xmlns:a16="http://schemas.microsoft.com/office/drawing/2014/main" id="{291FB1BD-45E4-FA47-080B-0D139B117AD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6243678" y="2671150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accent3"/>
                </a:solidFill>
              </a:rPr>
              <a:t>Adapting strategies to meet evolving community needs</a:t>
            </a:r>
          </a:p>
        </p:txBody>
      </p:sp>
      <p:sp>
        <p:nvSpPr>
          <p:cNvPr id="134" name="Google Shape;134;p23">
            <a:extLst>
              <a:ext uri="{FF2B5EF4-FFF2-40B4-BE49-F238E27FC236}">
                <a16:creationId xmlns:a16="http://schemas.microsoft.com/office/drawing/2014/main" id="{E54B9130-9976-E630-D826-D6B27987D744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6872626" y="2012475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03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5" name="Google Shape;135;p23">
            <a:extLst>
              <a:ext uri="{FF2B5EF4-FFF2-40B4-BE49-F238E27FC236}">
                <a16:creationId xmlns:a16="http://schemas.microsoft.com/office/drawing/2014/main" id="{D3805F09-8FA6-4185-33F8-5C82735B1B16}"/>
              </a:ext>
            </a:extLst>
          </p:cNvPr>
          <p:cNvSpPr txBox="1">
            <a:spLocks noGrp="1"/>
          </p:cNvSpPr>
          <p:nvPr>
            <p:ph type="subTitle" idx="6"/>
          </p:nvPr>
        </p:nvSpPr>
        <p:spPr>
          <a:xfrm>
            <a:off x="2267025" y="4089056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Managing disputes and promoting consensus</a:t>
            </a:r>
          </a:p>
        </p:txBody>
      </p:sp>
      <p:sp>
        <p:nvSpPr>
          <p:cNvPr id="136" name="Google Shape;136;p23">
            <a:extLst>
              <a:ext uri="{FF2B5EF4-FFF2-40B4-BE49-F238E27FC236}">
                <a16:creationId xmlns:a16="http://schemas.microsoft.com/office/drawing/2014/main" id="{5D8216FA-A042-7944-6219-4E99D9353A1F}"/>
              </a:ext>
            </a:extLst>
          </p:cNvPr>
          <p:cNvSpPr txBox="1">
            <a:spLocks noGrp="1"/>
          </p:cNvSpPr>
          <p:nvPr>
            <p:ph type="ctrTitle" idx="7"/>
          </p:nvPr>
        </p:nvSpPr>
        <p:spPr>
          <a:xfrm>
            <a:off x="2455361" y="3700506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CONFLICT RESOLUTION</a:t>
            </a:r>
          </a:p>
        </p:txBody>
      </p:sp>
      <p:sp>
        <p:nvSpPr>
          <p:cNvPr id="137" name="Google Shape;137;p23">
            <a:extLst>
              <a:ext uri="{FF2B5EF4-FFF2-40B4-BE49-F238E27FC236}">
                <a16:creationId xmlns:a16="http://schemas.microsoft.com/office/drawing/2014/main" id="{8C633692-3FDC-5181-8AAD-5AC879E83AB1}"/>
              </a:ext>
            </a:extLst>
          </p:cNvPr>
          <p:cNvSpPr txBox="1">
            <a:spLocks noGrp="1"/>
          </p:cNvSpPr>
          <p:nvPr>
            <p:ph type="title" idx="17"/>
          </p:nvPr>
        </p:nvSpPr>
        <p:spPr>
          <a:xfrm>
            <a:off x="2879111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04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38" name="Google Shape;138;p23">
            <a:extLst>
              <a:ext uri="{FF2B5EF4-FFF2-40B4-BE49-F238E27FC236}">
                <a16:creationId xmlns:a16="http://schemas.microsoft.com/office/drawing/2014/main" id="{E8B63E96-0210-541D-9A85-9EA4A30C8F0B}"/>
              </a:ext>
            </a:extLst>
          </p:cNvPr>
          <p:cNvSpPr txBox="1">
            <a:spLocks noGrp="1"/>
          </p:cNvSpPr>
          <p:nvPr>
            <p:ph type="subTitle" idx="8"/>
          </p:nvPr>
        </p:nvSpPr>
        <p:spPr>
          <a:xfrm>
            <a:off x="4888725" y="4089056"/>
            <a:ext cx="19650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US" dirty="0">
                <a:solidFill>
                  <a:schemeClr val="accent3"/>
                </a:solidFill>
              </a:rPr>
              <a:t>Staying committed to long-term goals despite setbacks</a:t>
            </a:r>
          </a:p>
        </p:txBody>
      </p:sp>
      <p:sp>
        <p:nvSpPr>
          <p:cNvPr id="139" name="Google Shape;139;p23">
            <a:extLst>
              <a:ext uri="{FF2B5EF4-FFF2-40B4-BE49-F238E27FC236}">
                <a16:creationId xmlns:a16="http://schemas.microsoft.com/office/drawing/2014/main" id="{E6A6DFD0-1062-A155-7DBB-146E02DEC214}"/>
              </a:ext>
            </a:extLst>
          </p:cNvPr>
          <p:cNvSpPr txBox="1">
            <a:spLocks noGrp="1"/>
          </p:cNvSpPr>
          <p:nvPr>
            <p:ph type="ctrTitle" idx="9"/>
          </p:nvPr>
        </p:nvSpPr>
        <p:spPr>
          <a:xfrm>
            <a:off x="5073075" y="3689650"/>
            <a:ext cx="15963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PATIENCE AND PERSISTENCE</a:t>
            </a:r>
          </a:p>
        </p:txBody>
      </p:sp>
      <p:sp>
        <p:nvSpPr>
          <p:cNvPr id="140" name="Google Shape;140;p23">
            <a:extLst>
              <a:ext uri="{FF2B5EF4-FFF2-40B4-BE49-F238E27FC236}">
                <a16:creationId xmlns:a16="http://schemas.microsoft.com/office/drawing/2014/main" id="{540CD483-0768-351F-C66B-247BB2750A33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5500879" y="3386650"/>
            <a:ext cx="748800" cy="30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05</a:t>
            </a:r>
            <a:endParaRPr>
              <a:solidFill>
                <a:schemeClr val="lt1"/>
              </a:solidFill>
            </a:endParaRPr>
          </a:p>
        </p:txBody>
      </p:sp>
      <p:cxnSp>
        <p:nvCxnSpPr>
          <p:cNvPr id="141" name="Google Shape;141;p23">
            <a:extLst>
              <a:ext uri="{FF2B5EF4-FFF2-40B4-BE49-F238E27FC236}">
                <a16:creationId xmlns:a16="http://schemas.microsoft.com/office/drawing/2014/main" id="{AF4361A8-4BA9-591C-47B2-B2A12B062E35}"/>
              </a:ext>
            </a:extLst>
          </p:cNvPr>
          <p:cNvCxnSpPr/>
          <p:nvPr/>
        </p:nvCxnSpPr>
        <p:spPr>
          <a:xfrm>
            <a:off x="4572025" y="3518850"/>
            <a:ext cx="0" cy="689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2" name="Google Shape;142;p23">
            <a:extLst>
              <a:ext uri="{FF2B5EF4-FFF2-40B4-BE49-F238E27FC236}">
                <a16:creationId xmlns:a16="http://schemas.microsoft.com/office/drawing/2014/main" id="{470C1E2D-F12B-39DA-D389-2C2FF0B46FC3}"/>
              </a:ext>
            </a:extLst>
          </p:cNvPr>
          <p:cNvSpPr/>
          <p:nvPr/>
        </p:nvSpPr>
        <p:spPr>
          <a:xfrm rot="899825">
            <a:off x="-1428364" y="3728917"/>
            <a:ext cx="2950497" cy="231666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>
            <a:extLst>
              <a:ext uri="{FF2B5EF4-FFF2-40B4-BE49-F238E27FC236}">
                <a16:creationId xmlns:a16="http://schemas.microsoft.com/office/drawing/2014/main" id="{584280AC-B76D-32F7-18FD-F96E0F3066B2}"/>
              </a:ext>
            </a:extLst>
          </p:cNvPr>
          <p:cNvSpPr/>
          <p:nvPr/>
        </p:nvSpPr>
        <p:spPr>
          <a:xfrm rot="-3036684">
            <a:off x="7582353" y="4618566"/>
            <a:ext cx="2950470" cy="2316746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A43DC304-489E-F7FC-B62D-D9D655FD3E89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424613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0">
          <a:extLst>
            <a:ext uri="{FF2B5EF4-FFF2-40B4-BE49-F238E27FC236}">
              <a16:creationId xmlns:a16="http://schemas.microsoft.com/office/drawing/2014/main" id="{D0D7A2DC-B192-8AB6-B74A-6E5FA6357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>
            <a:extLst>
              <a:ext uri="{FF2B5EF4-FFF2-40B4-BE49-F238E27FC236}">
                <a16:creationId xmlns:a16="http://schemas.microsoft.com/office/drawing/2014/main" id="{4054FC59-6679-0B45-3656-CEE09AC044C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CASE STUDIES</a:t>
            </a:r>
            <a:endParaRPr dirty="0"/>
          </a:p>
        </p:txBody>
      </p:sp>
      <p:sp>
        <p:nvSpPr>
          <p:cNvPr id="182" name="Google Shape;182;p27">
            <a:extLst>
              <a:ext uri="{FF2B5EF4-FFF2-40B4-BE49-F238E27FC236}">
                <a16:creationId xmlns:a16="http://schemas.microsoft.com/office/drawing/2014/main" id="{1503221B-B2FC-1D58-38A1-465C60373588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4335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6649D619-1A6E-5625-1B74-59803B9EC0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7945715F-00A6-0F1D-5AD9-6BB74F5F002F}"/>
              </a:ext>
            </a:extLst>
          </p:cNvPr>
          <p:cNvSpPr/>
          <p:nvPr/>
        </p:nvSpPr>
        <p:spPr>
          <a:xfrm flipH="1">
            <a:off x="4742922" y="-1004136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8">
            <a:extLst>
              <a:ext uri="{FF2B5EF4-FFF2-40B4-BE49-F238E27FC236}">
                <a16:creationId xmlns:a16="http://schemas.microsoft.com/office/drawing/2014/main" id="{6C84AB77-02BA-FFF6-641C-60F5F4A331B5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02" r="31102"/>
          <a:stretch/>
        </p:blipFill>
        <p:spPr>
          <a:xfrm>
            <a:off x="1657350" y="0"/>
            <a:ext cx="3448054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8">
            <a:extLst>
              <a:ext uri="{FF2B5EF4-FFF2-40B4-BE49-F238E27FC236}">
                <a16:creationId xmlns:a16="http://schemas.microsoft.com/office/drawing/2014/main" id="{C6E6A3D6-E222-C480-13BA-DEC5FA02BC88}"/>
              </a:ext>
            </a:extLst>
          </p:cNvPr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190" name="Google Shape;190;p28">
              <a:extLst>
                <a:ext uri="{FF2B5EF4-FFF2-40B4-BE49-F238E27FC236}">
                  <a16:creationId xmlns:a16="http://schemas.microsoft.com/office/drawing/2014/main" id="{DBFCF208-B941-A2B6-A2A0-29E4A231E9B6}"/>
                </a:ext>
              </a:extLst>
            </p:cNvPr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Google Shape;191;p28">
              <a:extLst>
                <a:ext uri="{FF2B5EF4-FFF2-40B4-BE49-F238E27FC236}">
                  <a16:creationId xmlns:a16="http://schemas.microsoft.com/office/drawing/2014/main" id="{058DA44C-BAAD-8762-2B87-FF96B17D86E3}"/>
                </a:ext>
              </a:extLst>
            </p:cNvPr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04A41122-1F80-51F0-DFA4-E9E08F9F51A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1416" y="495359"/>
            <a:ext cx="2226891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CASE STUDIES OF EFFECTIVE COMMUNITY ENGAGEMENT IN RURAL DEVELOPMENT</a:t>
            </a:r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6C92DB2D-247A-E989-68EC-EFEB9415673B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5646164" y="1431142"/>
            <a:ext cx="3074499" cy="3964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300" dirty="0"/>
              <a:t>RURAL NURTURE INITIATIVE’S SAFE RURAL WATER PROJECT IN NIGERIA</a:t>
            </a:r>
          </a:p>
        </p:txBody>
      </p:sp>
      <p:sp>
        <p:nvSpPr>
          <p:cNvPr id="194" name="Google Shape;194;p28">
            <a:extLst>
              <a:ext uri="{FF2B5EF4-FFF2-40B4-BE49-F238E27FC236}">
                <a16:creationId xmlns:a16="http://schemas.microsoft.com/office/drawing/2014/main" id="{D3CDFBF4-EAFC-FF8E-76CB-D7324B3B3B4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21549" y="1710015"/>
            <a:ext cx="2714448" cy="39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Clean water access and better hygiene at </a:t>
            </a:r>
            <a:r>
              <a:rPr lang="en-US" dirty="0" err="1">
                <a:solidFill>
                  <a:schemeClr val="accent3"/>
                </a:solidFill>
              </a:rPr>
              <a:t>Agele</a:t>
            </a:r>
            <a:r>
              <a:rPr lang="en-US" dirty="0">
                <a:solidFill>
                  <a:schemeClr val="accent3"/>
                </a:solidFill>
              </a:rPr>
              <a:t> village, </a:t>
            </a:r>
            <a:r>
              <a:rPr lang="en-US" dirty="0" err="1">
                <a:solidFill>
                  <a:schemeClr val="accent3"/>
                </a:solidFill>
              </a:rPr>
              <a:t>Ibarapa</a:t>
            </a:r>
            <a:r>
              <a:rPr lang="en-US" dirty="0">
                <a:solidFill>
                  <a:schemeClr val="accent3"/>
                </a:solidFill>
              </a:rPr>
              <a:t> LGA, Oyo State.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" name="Google Shape;193;p28">
            <a:extLst>
              <a:ext uri="{FF2B5EF4-FFF2-40B4-BE49-F238E27FC236}">
                <a16:creationId xmlns:a16="http://schemas.microsoft.com/office/drawing/2014/main" id="{635D6A78-0155-3F4A-39DF-F9A0A32A2574}"/>
              </a:ext>
            </a:extLst>
          </p:cNvPr>
          <p:cNvSpPr txBox="1">
            <a:spLocks/>
          </p:cNvSpPr>
          <p:nvPr/>
        </p:nvSpPr>
        <p:spPr>
          <a:xfrm>
            <a:off x="5599037" y="2720410"/>
            <a:ext cx="2900100" cy="3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"/>
              <a:buNone/>
              <a:defRPr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PARTICIPATORY FOREST MANAGEMENT PROJECT IN TANZANIA</a:t>
            </a:r>
          </a:p>
        </p:txBody>
      </p:sp>
      <p:sp>
        <p:nvSpPr>
          <p:cNvPr id="3" name="Google Shape;194;p28">
            <a:extLst>
              <a:ext uri="{FF2B5EF4-FFF2-40B4-BE49-F238E27FC236}">
                <a16:creationId xmlns:a16="http://schemas.microsoft.com/office/drawing/2014/main" id="{27ED443E-60E6-BFD9-23A7-480B63D38C79}"/>
              </a:ext>
            </a:extLst>
          </p:cNvPr>
          <p:cNvSpPr txBox="1">
            <a:spLocks/>
          </p:cNvSpPr>
          <p:nvPr/>
        </p:nvSpPr>
        <p:spPr>
          <a:xfrm>
            <a:off x="5894517" y="2983094"/>
            <a:ext cx="2741480" cy="5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dirty="0">
                <a:solidFill>
                  <a:schemeClr val="tx1"/>
                </a:solidFill>
              </a:rPr>
              <a:t>Livelihoods enhancement and forest resources conservation; implemented by </a:t>
            </a:r>
            <a:r>
              <a:rPr lang="en-US" dirty="0"/>
              <a:t>Tanzania's Ministry of Natural Resources and Tourism and other partners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sz="1100" dirty="0">
                <a:solidFill>
                  <a:schemeClr val="tx1"/>
                </a:solidFill>
              </a:rPr>
              <a:t>Wily, 2002).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Google Shape;193;p28">
            <a:extLst>
              <a:ext uri="{FF2B5EF4-FFF2-40B4-BE49-F238E27FC236}">
                <a16:creationId xmlns:a16="http://schemas.microsoft.com/office/drawing/2014/main" id="{BD86E3D3-B1A4-B9A8-D2AF-5193C382A340}"/>
              </a:ext>
            </a:extLst>
          </p:cNvPr>
          <p:cNvSpPr txBox="1">
            <a:spLocks/>
          </p:cNvSpPr>
          <p:nvPr/>
        </p:nvSpPr>
        <p:spPr>
          <a:xfrm>
            <a:off x="5599037" y="4083380"/>
            <a:ext cx="2900100" cy="3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"/>
              <a:buNone/>
              <a:defRPr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FAO’S FARMER FIELD SCHOOLS IN UGANDA</a:t>
            </a:r>
          </a:p>
        </p:txBody>
      </p:sp>
      <p:sp>
        <p:nvSpPr>
          <p:cNvPr id="5" name="Google Shape;194;p28">
            <a:extLst>
              <a:ext uri="{FF2B5EF4-FFF2-40B4-BE49-F238E27FC236}">
                <a16:creationId xmlns:a16="http://schemas.microsoft.com/office/drawing/2014/main" id="{D478D07F-C390-FA34-26A2-737584D37826}"/>
              </a:ext>
            </a:extLst>
          </p:cNvPr>
          <p:cNvSpPr txBox="1">
            <a:spLocks/>
          </p:cNvSpPr>
          <p:nvPr/>
        </p:nvSpPr>
        <p:spPr>
          <a:xfrm>
            <a:off x="5877583" y="4370161"/>
            <a:ext cx="2900100" cy="5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dirty="0">
                <a:solidFill>
                  <a:schemeClr val="accent3"/>
                </a:solidFill>
              </a:rPr>
              <a:t>Experiential learning  for enhanced agricultural productivity and sustainability (FAO, 2015).</a:t>
            </a:r>
          </a:p>
        </p:txBody>
      </p:sp>
      <p:sp>
        <p:nvSpPr>
          <p:cNvPr id="8" name="Google Shape;334;p32">
            <a:extLst>
              <a:ext uri="{FF2B5EF4-FFF2-40B4-BE49-F238E27FC236}">
                <a16:creationId xmlns:a16="http://schemas.microsoft.com/office/drawing/2014/main" id="{38BFB454-9308-9AAC-0609-7D020433AB21}"/>
              </a:ext>
            </a:extLst>
          </p:cNvPr>
          <p:cNvSpPr txBox="1">
            <a:spLocks/>
          </p:cNvSpPr>
          <p:nvPr/>
        </p:nvSpPr>
        <p:spPr>
          <a:xfrm flipH="1">
            <a:off x="7424047" y="8339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3237688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AE800FC8-8525-094A-1BBD-AC2320C4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8FF2E3B9-C502-3F88-895A-2869DC20E96C}"/>
              </a:ext>
            </a:extLst>
          </p:cNvPr>
          <p:cNvSpPr/>
          <p:nvPr/>
        </p:nvSpPr>
        <p:spPr>
          <a:xfrm flipH="1">
            <a:off x="4742922" y="-1004136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8" name="Google Shape;188;p28">
            <a:extLst>
              <a:ext uri="{FF2B5EF4-FFF2-40B4-BE49-F238E27FC236}">
                <a16:creationId xmlns:a16="http://schemas.microsoft.com/office/drawing/2014/main" id="{691F1139-32FF-A496-BFE4-62E35EF6EAC4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1102" r="31102"/>
          <a:stretch/>
        </p:blipFill>
        <p:spPr>
          <a:xfrm>
            <a:off x="1657350" y="0"/>
            <a:ext cx="3448054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8">
            <a:extLst>
              <a:ext uri="{FF2B5EF4-FFF2-40B4-BE49-F238E27FC236}">
                <a16:creationId xmlns:a16="http://schemas.microsoft.com/office/drawing/2014/main" id="{7461CC0D-7955-F5A2-5348-12A3DFB11588}"/>
              </a:ext>
            </a:extLst>
          </p:cNvPr>
          <p:cNvGrpSpPr/>
          <p:nvPr/>
        </p:nvGrpSpPr>
        <p:grpSpPr>
          <a:xfrm>
            <a:off x="0" y="-9525"/>
            <a:ext cx="3105188" cy="5210133"/>
            <a:chOff x="0" y="-9525"/>
            <a:chExt cx="3105188" cy="5210133"/>
          </a:xfrm>
        </p:grpSpPr>
        <p:sp>
          <p:nvSpPr>
            <p:cNvPr id="190" name="Google Shape;190;p28">
              <a:extLst>
                <a:ext uri="{FF2B5EF4-FFF2-40B4-BE49-F238E27FC236}">
                  <a16:creationId xmlns:a16="http://schemas.microsoft.com/office/drawing/2014/main" id="{5483F2B2-880F-E486-8DAB-C258D9B44896}"/>
                </a:ext>
              </a:extLst>
            </p:cNvPr>
            <p:cNvSpPr/>
            <p:nvPr/>
          </p:nvSpPr>
          <p:spPr>
            <a:xfrm>
              <a:off x="266700" y="-9525"/>
              <a:ext cx="2838488" cy="5210133"/>
            </a:xfrm>
            <a:custGeom>
              <a:avLst/>
              <a:gdLst/>
              <a:ahLst/>
              <a:cxnLst/>
              <a:rect l="l" t="t" r="r" b="b"/>
              <a:pathLst>
                <a:path w="110490" h="204359" extrusionOk="0">
                  <a:moveTo>
                    <a:pt x="1524" y="0"/>
                  </a:moveTo>
                  <a:lnTo>
                    <a:pt x="110490" y="0"/>
                  </a:lnTo>
                  <a:lnTo>
                    <a:pt x="55732" y="204359"/>
                  </a:lnTo>
                  <a:lnTo>
                    <a:pt x="0" y="2043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Google Shape;191;p28">
              <a:extLst>
                <a:ext uri="{FF2B5EF4-FFF2-40B4-BE49-F238E27FC236}">
                  <a16:creationId xmlns:a16="http://schemas.microsoft.com/office/drawing/2014/main" id="{7AC52459-B673-2EA5-8192-426EC3B1343D}"/>
                </a:ext>
              </a:extLst>
            </p:cNvPr>
            <p:cNvSpPr/>
            <p:nvPr/>
          </p:nvSpPr>
          <p:spPr>
            <a:xfrm>
              <a:off x="0" y="-9525"/>
              <a:ext cx="558000" cy="51624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4A50099D-C326-D122-5772-63C8AD55335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51416" y="495359"/>
            <a:ext cx="2226891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CASE STUDIES OF EFFECTIVE COMMUNITY ENGAGEMENT IN RURAL DEVELOPMENT</a:t>
            </a:r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C0CF9E2D-B118-D474-4EA6-DE74E0BA2D3E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5646164" y="1431142"/>
            <a:ext cx="3074499" cy="3964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1300" dirty="0"/>
              <a:t>THE PARTICIPATORY VIDEO PROJECT IN KENYA</a:t>
            </a:r>
          </a:p>
        </p:txBody>
      </p:sp>
      <p:sp>
        <p:nvSpPr>
          <p:cNvPr id="194" name="Google Shape;194;p28">
            <a:extLst>
              <a:ext uri="{FF2B5EF4-FFF2-40B4-BE49-F238E27FC236}">
                <a16:creationId xmlns:a16="http://schemas.microsoft.com/office/drawing/2014/main" id="{63055A91-127D-E9A7-F1D8-A5A7C642D7A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921548" y="1710015"/>
            <a:ext cx="3074499" cy="3964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Rural community empowerment for engagement and advocacy (Tufte &amp; </a:t>
            </a:r>
            <a:r>
              <a:rPr lang="en-US" dirty="0" err="1">
                <a:solidFill>
                  <a:schemeClr val="accent3"/>
                </a:solidFill>
              </a:rPr>
              <a:t>Mefalopulos</a:t>
            </a:r>
            <a:r>
              <a:rPr lang="en-US" dirty="0">
                <a:solidFill>
                  <a:schemeClr val="accent3"/>
                </a:solidFill>
              </a:rPr>
              <a:t>, 2009).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2" name="Google Shape;193;p28">
            <a:extLst>
              <a:ext uri="{FF2B5EF4-FFF2-40B4-BE49-F238E27FC236}">
                <a16:creationId xmlns:a16="http://schemas.microsoft.com/office/drawing/2014/main" id="{39749DEA-5C5D-2172-88A2-01FA1642C44F}"/>
              </a:ext>
            </a:extLst>
          </p:cNvPr>
          <p:cNvSpPr txBox="1">
            <a:spLocks/>
          </p:cNvSpPr>
          <p:nvPr/>
        </p:nvSpPr>
        <p:spPr>
          <a:xfrm>
            <a:off x="5599037" y="2720410"/>
            <a:ext cx="2900100" cy="3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"/>
              <a:buNone/>
              <a:defRPr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"COMMUNITY-LED DEVELOPMENT" INITIATIVE IN MALAWI</a:t>
            </a:r>
          </a:p>
        </p:txBody>
      </p:sp>
      <p:sp>
        <p:nvSpPr>
          <p:cNvPr id="3" name="Google Shape;194;p28">
            <a:extLst>
              <a:ext uri="{FF2B5EF4-FFF2-40B4-BE49-F238E27FC236}">
                <a16:creationId xmlns:a16="http://schemas.microsoft.com/office/drawing/2014/main" id="{0F35284C-40B6-E4DD-D194-8CFFAAB1ACA3}"/>
              </a:ext>
            </a:extLst>
          </p:cNvPr>
          <p:cNvSpPr txBox="1">
            <a:spLocks/>
          </p:cNvSpPr>
          <p:nvPr/>
        </p:nvSpPr>
        <p:spPr>
          <a:xfrm>
            <a:off x="5894517" y="2983094"/>
            <a:ext cx="2741480" cy="5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dirty="0">
                <a:solidFill>
                  <a:schemeClr val="tx1"/>
                </a:solidFill>
              </a:rPr>
              <a:t>Community empowerment to identify and implement their own development projects; implemented by the Malawi Ministry of Local Government (</a:t>
            </a:r>
            <a:r>
              <a:rPr lang="en-US" dirty="0" err="1">
                <a:solidFill>
                  <a:schemeClr val="tx1"/>
                </a:solidFill>
              </a:rPr>
              <a:t>Kambewa</a:t>
            </a:r>
            <a:r>
              <a:rPr lang="en-US" dirty="0">
                <a:solidFill>
                  <a:schemeClr val="tx1"/>
                </a:solidFill>
              </a:rPr>
              <a:t> &amp; </a:t>
            </a:r>
            <a:r>
              <a:rPr lang="en-US" dirty="0" err="1">
                <a:solidFill>
                  <a:schemeClr val="tx1"/>
                </a:solidFill>
              </a:rPr>
              <a:t>Mchenga</a:t>
            </a:r>
            <a:r>
              <a:rPr lang="en-US" dirty="0">
                <a:solidFill>
                  <a:schemeClr val="tx1"/>
                </a:solidFill>
              </a:rPr>
              <a:t>, 2015).</a:t>
            </a:r>
          </a:p>
        </p:txBody>
      </p:sp>
      <p:sp>
        <p:nvSpPr>
          <p:cNvPr id="4" name="Google Shape;193;p28">
            <a:extLst>
              <a:ext uri="{FF2B5EF4-FFF2-40B4-BE49-F238E27FC236}">
                <a16:creationId xmlns:a16="http://schemas.microsoft.com/office/drawing/2014/main" id="{0DE47449-1BFB-CC04-653D-ECC4FEFD5605}"/>
              </a:ext>
            </a:extLst>
          </p:cNvPr>
          <p:cNvSpPr txBox="1">
            <a:spLocks/>
          </p:cNvSpPr>
          <p:nvPr/>
        </p:nvSpPr>
        <p:spPr>
          <a:xfrm>
            <a:off x="5599037" y="4083380"/>
            <a:ext cx="2900100" cy="39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Sans"/>
              <a:buNone/>
              <a:defRPr sz="13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Sans"/>
              <a:buNone/>
              <a:defRPr sz="14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THE "CLEAN COOKSTOVES" PROJECT IN GHANA</a:t>
            </a:r>
          </a:p>
        </p:txBody>
      </p:sp>
      <p:sp>
        <p:nvSpPr>
          <p:cNvPr id="5" name="Google Shape;194;p28">
            <a:extLst>
              <a:ext uri="{FF2B5EF4-FFF2-40B4-BE49-F238E27FC236}">
                <a16:creationId xmlns:a16="http://schemas.microsoft.com/office/drawing/2014/main" id="{8435EE35-A4BF-9720-9C90-A9D29E4F852A}"/>
              </a:ext>
            </a:extLst>
          </p:cNvPr>
          <p:cNvSpPr txBox="1">
            <a:spLocks/>
          </p:cNvSpPr>
          <p:nvPr/>
        </p:nvSpPr>
        <p:spPr>
          <a:xfrm>
            <a:off x="5877583" y="4370161"/>
            <a:ext cx="2900100" cy="54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/>
            <a:r>
              <a:rPr lang="en-US" dirty="0">
                <a:solidFill>
                  <a:schemeClr val="accent3"/>
                </a:solidFill>
              </a:rPr>
              <a:t>Improved health and environmental conditions; (Ghana Ministry of Environment, Science, Technology, and Innovation, 2014).</a:t>
            </a:r>
          </a:p>
        </p:txBody>
      </p:sp>
      <p:sp>
        <p:nvSpPr>
          <p:cNvPr id="6" name="Google Shape;334;p32">
            <a:extLst>
              <a:ext uri="{FF2B5EF4-FFF2-40B4-BE49-F238E27FC236}">
                <a16:creationId xmlns:a16="http://schemas.microsoft.com/office/drawing/2014/main" id="{7E060FB5-D20C-3A5B-E5D0-15F4A1C8AD22}"/>
              </a:ext>
            </a:extLst>
          </p:cNvPr>
          <p:cNvSpPr txBox="1">
            <a:spLocks/>
          </p:cNvSpPr>
          <p:nvPr/>
        </p:nvSpPr>
        <p:spPr>
          <a:xfrm flipH="1">
            <a:off x="7424047" y="8339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17115153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>
          <a:extLst>
            <a:ext uri="{FF2B5EF4-FFF2-40B4-BE49-F238E27FC236}">
              <a16:creationId xmlns:a16="http://schemas.microsoft.com/office/drawing/2014/main" id="{96BE6982-9D7A-8A01-26C3-BA1BFBF04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>
            <a:extLst>
              <a:ext uri="{FF2B5EF4-FFF2-40B4-BE49-F238E27FC236}">
                <a16:creationId xmlns:a16="http://schemas.microsoft.com/office/drawing/2014/main" id="{5C9F676C-054B-0A5E-79D8-490B449F3CF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CHALLENGES</a:t>
            </a:r>
          </a:p>
        </p:txBody>
      </p:sp>
      <p:sp>
        <p:nvSpPr>
          <p:cNvPr id="182" name="Google Shape;182;p27">
            <a:extLst>
              <a:ext uri="{FF2B5EF4-FFF2-40B4-BE49-F238E27FC236}">
                <a16:creationId xmlns:a16="http://schemas.microsoft.com/office/drawing/2014/main" id="{9AAD6481-66BD-69AA-A92E-3701A593E86F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06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87633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>
          <a:extLst>
            <a:ext uri="{FF2B5EF4-FFF2-40B4-BE49-F238E27FC236}">
              <a16:creationId xmlns:a16="http://schemas.microsoft.com/office/drawing/2014/main" id="{3F6B3087-5278-4D7E-F96F-A3B3FA587E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2">
            <a:extLst>
              <a:ext uri="{FF2B5EF4-FFF2-40B4-BE49-F238E27FC236}">
                <a16:creationId xmlns:a16="http://schemas.microsoft.com/office/drawing/2014/main" id="{10DEB2A0-40E1-8AA4-987B-F34BB5469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15134" y="1510981"/>
            <a:ext cx="2982000" cy="31459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tx1"/>
                </a:solidFill>
                <a:latin typeface="Nunito Sans ExtraBold" pitchFamily="2" charset="0"/>
              </a:rPr>
              <a:t>POTENTIAL BARRIERS</a:t>
            </a:r>
          </a:p>
          <a:p>
            <a:pPr marL="171450" lvl="0" indent="-1714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Cultural differences or misunderstandings.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Power dynamics within communities.</a:t>
            </a:r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lvl="0" indent="-171450" algn="l" rtl="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 Limited resources or logistical challenges.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900"/>
              </a:spcAft>
              <a:buFont typeface="Wingdings" panose="05000000000000000000" pitchFamily="2" charset="2"/>
              <a:buChar char="§"/>
            </a:pPr>
            <a:endParaRPr lang="en-US" sz="1200" dirty="0">
              <a:solidFill>
                <a:schemeClr val="tx1"/>
              </a:solidFill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Resistance to change or external intervention.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4" name="Google Shape;467;p42">
            <a:extLst>
              <a:ext uri="{FF2B5EF4-FFF2-40B4-BE49-F238E27FC236}">
                <a16:creationId xmlns:a16="http://schemas.microsoft.com/office/drawing/2014/main" id="{93B84ECB-7D2E-CF3C-6A69-83ABE485FDD0}"/>
              </a:ext>
            </a:extLst>
          </p:cNvPr>
          <p:cNvSpPr txBox="1">
            <a:spLocks/>
          </p:cNvSpPr>
          <p:nvPr/>
        </p:nvSpPr>
        <p:spPr>
          <a:xfrm>
            <a:off x="5477983" y="1510981"/>
            <a:ext cx="3064886" cy="3145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●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○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■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●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○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■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●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2857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ssistant Light"/>
              <a:buChar char="○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2857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900"/>
              <a:buFont typeface="Assistant Light"/>
              <a:buChar char="■"/>
              <a:defRPr sz="900" b="0" i="0" u="none" strike="noStrike" cap="none">
                <a:solidFill>
                  <a:srgbClr val="000000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>
              <a:spcAft>
                <a:spcPts val="1600"/>
              </a:spcAft>
              <a:buFont typeface="Assistant Light"/>
              <a:buNone/>
            </a:pPr>
            <a:r>
              <a:rPr lang="en-US" sz="1800" b="1" dirty="0">
                <a:solidFill>
                  <a:schemeClr val="tx1"/>
                </a:solidFill>
                <a:latin typeface="Nunito Sans ExtraBold" pitchFamily="2" charset="0"/>
              </a:rPr>
              <a:t>MITIGATION STRATEGIES</a:t>
            </a:r>
          </a:p>
          <a:p>
            <a:pPr marL="171450" indent="-1714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Adaptation to local contexts.</a:t>
            </a:r>
          </a:p>
          <a:p>
            <a:pPr marL="171450" indent="-1714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Strong facilitation &amp; mediation to address power imbalances.</a:t>
            </a:r>
          </a:p>
          <a:p>
            <a:pPr marL="171450" indent="-1714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Capacity building and local resource utilization </a:t>
            </a:r>
          </a:p>
          <a:p>
            <a:pPr marL="171450" indent="-1714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chemeClr val="tx1"/>
                </a:solidFill>
              </a:rPr>
              <a:t>Securing buy-in from key community leaders.</a:t>
            </a:r>
          </a:p>
        </p:txBody>
      </p:sp>
      <p:sp>
        <p:nvSpPr>
          <p:cNvPr id="9" name="Google Shape;123;p23">
            <a:extLst>
              <a:ext uri="{FF2B5EF4-FFF2-40B4-BE49-F238E27FC236}">
                <a16:creationId xmlns:a16="http://schemas.microsoft.com/office/drawing/2014/main" id="{155ADD0B-1C23-F2C1-AA53-F37E2269EE39}"/>
              </a:ext>
            </a:extLst>
          </p:cNvPr>
          <p:cNvSpPr txBox="1">
            <a:spLocks/>
          </p:cNvSpPr>
          <p:nvPr/>
        </p:nvSpPr>
        <p:spPr>
          <a:xfrm>
            <a:off x="2067418" y="246524"/>
            <a:ext cx="4916269" cy="6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400" b="0" i="0" u="none" strike="noStrike" cap="none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r>
              <a:rPr lang="en-US" sz="1600" dirty="0"/>
              <a:t>CHALLENGES IN CONDUCTING COMMUNITY ENGAGEMENT</a:t>
            </a:r>
          </a:p>
        </p:txBody>
      </p:sp>
      <p:sp>
        <p:nvSpPr>
          <p:cNvPr id="10" name="Google Shape;334;p32">
            <a:extLst>
              <a:ext uri="{FF2B5EF4-FFF2-40B4-BE49-F238E27FC236}">
                <a16:creationId xmlns:a16="http://schemas.microsoft.com/office/drawing/2014/main" id="{AED04A39-3201-C0AE-E50E-376C9328E4BB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pic>
        <p:nvPicPr>
          <p:cNvPr id="12" name="Picture 11" descr="A blue puzzle piece with black background&#10;&#10;Description automatically generated">
            <a:extLst>
              <a:ext uri="{FF2B5EF4-FFF2-40B4-BE49-F238E27FC236}">
                <a16:creationId xmlns:a16="http://schemas.microsoft.com/office/drawing/2014/main" id="{CF315AAF-D747-482E-3ACB-CDD40A6B73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93821" y="3607539"/>
            <a:ext cx="1387475" cy="12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04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>
          <a:extLst>
            <a:ext uri="{FF2B5EF4-FFF2-40B4-BE49-F238E27FC236}">
              <a16:creationId xmlns:a16="http://schemas.microsoft.com/office/drawing/2014/main" id="{979335A4-645B-737E-2049-F3AD8A297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>
            <a:extLst>
              <a:ext uri="{FF2B5EF4-FFF2-40B4-BE49-F238E27FC236}">
                <a16:creationId xmlns:a16="http://schemas.microsoft.com/office/drawing/2014/main" id="{94B0338C-F416-963F-626A-3EC019C846D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CONCLUSION</a:t>
            </a:r>
          </a:p>
        </p:txBody>
      </p:sp>
      <p:sp>
        <p:nvSpPr>
          <p:cNvPr id="182" name="Google Shape;182;p27">
            <a:extLst>
              <a:ext uri="{FF2B5EF4-FFF2-40B4-BE49-F238E27FC236}">
                <a16:creationId xmlns:a16="http://schemas.microsoft.com/office/drawing/2014/main" id="{780AFF0B-88BF-4BDE-7873-8E5D87F4A9BC}"/>
              </a:ext>
            </a:extLst>
          </p:cNvPr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07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8561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FD78551D-EF3C-BABA-0CB5-43D30038A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8">
            <a:extLst>
              <a:ext uri="{FF2B5EF4-FFF2-40B4-BE49-F238E27FC236}">
                <a16:creationId xmlns:a16="http://schemas.microsoft.com/office/drawing/2014/main" id="{BACC73D7-FBFA-18E8-EBC5-8FBEEE0DB49B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5288" r="25288"/>
          <a:stretch/>
        </p:blipFill>
        <p:spPr>
          <a:xfrm>
            <a:off x="0" y="2"/>
            <a:ext cx="3448054" cy="5232398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pic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3FD6ADA0-D5AB-515A-B429-0CABC51E58B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120262" y="285767"/>
            <a:ext cx="2666979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193" name="Google Shape;193;p28">
            <a:extLst>
              <a:ext uri="{FF2B5EF4-FFF2-40B4-BE49-F238E27FC236}">
                <a16:creationId xmlns:a16="http://schemas.microsoft.com/office/drawing/2014/main" id="{9F403E0B-25FB-96D2-3F9A-17B41BEA10F1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4012491" y="4039329"/>
            <a:ext cx="4746488" cy="5427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bg1">
                    <a:lumMod val="25000"/>
                  </a:schemeClr>
                </a:solidFill>
                <a:latin typeface="Nunito Sans ExtraBold" pitchFamily="2" charset="0"/>
              </a:rPr>
              <a:t>Call to Action!!!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7B4EDD-2C23-BEDA-05D3-1DDB4BFA0DAC}"/>
              </a:ext>
            </a:extLst>
          </p:cNvPr>
          <p:cNvSpPr txBox="1"/>
          <p:nvPr/>
        </p:nvSpPr>
        <p:spPr>
          <a:xfrm>
            <a:off x="3860091" y="1089338"/>
            <a:ext cx="474648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Community engagement is fundamental to sustainable rural development, creating shared ownership and accountability.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Applying principles such as inclusivity, transparency, and participatory decision-making fosters trust and enhances project outcomes.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Leadership, continuous feedback, and strong partnerships play a vital role in building resilient, self-sustaining communities.</a:t>
            </a:r>
          </a:p>
          <a:p>
            <a:pPr marL="285750" indent="-28575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Addressing challenges proactively—like resource limitations and cultural differences—ensures more adaptable and responsive community engagement efforts.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6C8162-E189-302E-8119-1E1793587BF5}"/>
              </a:ext>
            </a:extLst>
          </p:cNvPr>
          <p:cNvSpPr txBox="1"/>
          <p:nvPr/>
        </p:nvSpPr>
        <p:spPr>
          <a:xfrm>
            <a:off x="4507860" y="4582126"/>
            <a:ext cx="3755750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300" dirty="0">
                <a:solidFill>
                  <a:schemeClr val="tx1"/>
                </a:solidFill>
                <a:latin typeface="Assistant Light" pitchFamily="2" charset="-79"/>
                <a:cs typeface="Assistant Light" pitchFamily="2" charset="-79"/>
              </a:rPr>
              <a:t>ACTIVE ENGAGEMENT + CONTINUOUS LEARNING</a:t>
            </a:r>
          </a:p>
        </p:txBody>
      </p:sp>
      <p:sp>
        <p:nvSpPr>
          <p:cNvPr id="11" name="Google Shape;334;p32">
            <a:extLst>
              <a:ext uri="{FF2B5EF4-FFF2-40B4-BE49-F238E27FC236}">
                <a16:creationId xmlns:a16="http://schemas.microsoft.com/office/drawing/2014/main" id="{80F07A4C-C7AF-A831-C87D-A77A6B78DEDB}"/>
              </a:ext>
            </a:extLst>
          </p:cNvPr>
          <p:cNvSpPr txBox="1">
            <a:spLocks/>
          </p:cNvSpPr>
          <p:nvPr/>
        </p:nvSpPr>
        <p:spPr>
          <a:xfrm flipH="1">
            <a:off x="709036" y="4728320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bg1"/>
                </a:solidFill>
              </a:rPr>
              <a:t>www.rnionline.org</a:t>
            </a:r>
          </a:p>
        </p:txBody>
      </p:sp>
      <p:sp>
        <p:nvSpPr>
          <p:cNvPr id="12" name="Google Shape;187;p28">
            <a:extLst>
              <a:ext uri="{FF2B5EF4-FFF2-40B4-BE49-F238E27FC236}">
                <a16:creationId xmlns:a16="http://schemas.microsoft.com/office/drawing/2014/main" id="{39866F04-AEB1-A2A6-290C-8E9964C4A0D3}"/>
              </a:ext>
            </a:extLst>
          </p:cNvPr>
          <p:cNvSpPr/>
          <p:nvPr/>
        </p:nvSpPr>
        <p:spPr>
          <a:xfrm flipH="1">
            <a:off x="4802844" y="-129440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2709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>
          <a:extLst>
            <a:ext uri="{FF2B5EF4-FFF2-40B4-BE49-F238E27FC236}">
              <a16:creationId xmlns:a16="http://schemas.microsoft.com/office/drawing/2014/main" id="{019730E3-F1EB-5CCC-B16D-F49550B85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>
            <a:extLst>
              <a:ext uri="{FF2B5EF4-FFF2-40B4-BE49-F238E27FC236}">
                <a16:creationId xmlns:a16="http://schemas.microsoft.com/office/drawing/2014/main" id="{1F684C5A-5FE9-5D53-CAF6-8DA0C65868DA}"/>
              </a:ext>
            </a:extLst>
          </p:cNvPr>
          <p:cNvSpPr/>
          <p:nvPr/>
        </p:nvSpPr>
        <p:spPr>
          <a:xfrm flipH="1">
            <a:off x="4802844" y="-1294405"/>
            <a:ext cx="4652175" cy="1932371"/>
          </a:xfrm>
          <a:custGeom>
            <a:avLst/>
            <a:gdLst/>
            <a:ahLst/>
            <a:cxnLst/>
            <a:rect l="l" t="t" r="r" b="b"/>
            <a:pathLst>
              <a:path w="34367" h="14275" extrusionOk="0">
                <a:moveTo>
                  <a:pt x="34342" y="1"/>
                </a:moveTo>
                <a:lnTo>
                  <a:pt x="13605" y="14227"/>
                </a:lnTo>
                <a:lnTo>
                  <a:pt x="13" y="10191"/>
                </a:lnTo>
                <a:lnTo>
                  <a:pt x="0" y="10231"/>
                </a:lnTo>
                <a:lnTo>
                  <a:pt x="13602" y="14272"/>
                </a:lnTo>
                <a:lnTo>
                  <a:pt x="13612" y="14275"/>
                </a:lnTo>
                <a:lnTo>
                  <a:pt x="34367" y="36"/>
                </a:lnTo>
                <a:lnTo>
                  <a:pt x="34342" y="1"/>
                </a:lnTo>
                <a:close/>
              </a:path>
            </a:pathLst>
          </a:custGeom>
          <a:solidFill>
            <a:schemeClr val="dk2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8" name="Google Shape;188;p28">
            <a:extLst>
              <a:ext uri="{FF2B5EF4-FFF2-40B4-BE49-F238E27FC236}">
                <a16:creationId xmlns:a16="http://schemas.microsoft.com/office/drawing/2014/main" id="{72C52FEC-70B6-4D73-F874-C0882A78E929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3993" r="33993"/>
          <a:stretch/>
        </p:blipFill>
        <p:spPr>
          <a:xfrm>
            <a:off x="0" y="2"/>
            <a:ext cx="3448054" cy="5232398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8">
            <a:extLst>
              <a:ext uri="{FF2B5EF4-FFF2-40B4-BE49-F238E27FC236}">
                <a16:creationId xmlns:a16="http://schemas.microsoft.com/office/drawing/2014/main" id="{B9885241-1192-63C3-BADC-C55660442DF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497272" y="671834"/>
            <a:ext cx="3826141" cy="8392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QUESTION &amp; DISCUSSIONS</a:t>
            </a:r>
          </a:p>
        </p:txBody>
      </p:sp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FE4CBD96-A4F1-E533-C287-841DD8DB9915}"/>
              </a:ext>
            </a:extLst>
          </p:cNvPr>
          <p:cNvSpPr txBox="1">
            <a:spLocks/>
          </p:cNvSpPr>
          <p:nvPr/>
        </p:nvSpPr>
        <p:spPr>
          <a:xfrm flipH="1">
            <a:off x="5239647" y="467310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pic>
        <p:nvPicPr>
          <p:cNvPr id="6" name="Picture 5" descr="A white character leaning on a green question mark&#10;&#10;Description automatically generated">
            <a:extLst>
              <a:ext uri="{FF2B5EF4-FFF2-40B4-BE49-F238E27FC236}">
                <a16:creationId xmlns:a16="http://schemas.microsoft.com/office/drawing/2014/main" id="{A0A26525-56F6-01C5-AB17-4D477A7EB36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16018" y="1427460"/>
            <a:ext cx="2741050" cy="274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65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4"/>
          <p:cNvSpPr txBox="1">
            <a:spLocks noGrp="1"/>
          </p:cNvSpPr>
          <p:nvPr>
            <p:ph type="ctrTitle"/>
          </p:nvPr>
        </p:nvSpPr>
        <p:spPr>
          <a:xfrm flipH="1">
            <a:off x="1889225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</a:t>
            </a:r>
            <a:endParaRPr dirty="0"/>
          </a:p>
        </p:txBody>
      </p:sp>
      <p:sp>
        <p:nvSpPr>
          <p:cNvPr id="149" name="Google Shape;149;p24"/>
          <p:cNvSpPr txBox="1">
            <a:spLocks noGrp="1"/>
          </p:cNvSpPr>
          <p:nvPr>
            <p:ph type="title" idx="2"/>
          </p:nvPr>
        </p:nvSpPr>
        <p:spPr>
          <a:xfrm flipH="1">
            <a:off x="1889225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50" name="Google Shape;150;p24"/>
          <p:cNvSpPr/>
          <p:nvPr/>
        </p:nvSpPr>
        <p:spPr>
          <a:xfrm>
            <a:off x="-4362575" y="-437650"/>
            <a:ext cx="6000900" cy="57147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334;p32">
            <a:extLst>
              <a:ext uri="{FF2B5EF4-FFF2-40B4-BE49-F238E27FC236}">
                <a16:creationId xmlns:a16="http://schemas.microsoft.com/office/drawing/2014/main" id="{7FAB4095-8DDE-F54C-D00E-303C9062EF26}"/>
              </a:ext>
            </a:extLst>
          </p:cNvPr>
          <p:cNvSpPr txBox="1">
            <a:spLocks/>
          </p:cNvSpPr>
          <p:nvPr/>
        </p:nvSpPr>
        <p:spPr>
          <a:xfrm flipH="1">
            <a:off x="7424047" y="8339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2"/>
          <p:cNvSpPr txBox="1">
            <a:spLocks noGrp="1"/>
          </p:cNvSpPr>
          <p:nvPr>
            <p:ph type="ctrTitle"/>
          </p:nvPr>
        </p:nvSpPr>
        <p:spPr>
          <a:xfrm>
            <a:off x="3080975" y="405336"/>
            <a:ext cx="2982000" cy="6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REFERENCES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467" name="Google Shape;467;p42"/>
          <p:cNvSpPr txBox="1">
            <a:spLocks noGrp="1"/>
          </p:cNvSpPr>
          <p:nvPr>
            <p:ph type="body" idx="1"/>
          </p:nvPr>
        </p:nvSpPr>
        <p:spPr>
          <a:xfrm>
            <a:off x="584175" y="1258058"/>
            <a:ext cx="7764696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</a:rPr>
              <a:t>Centers for Disease Control and Prevention. (2011). Principles of community engagement (2nd ed.). CDC/ATSDR Committee on Community Engagement.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</a:rPr>
              <a:t>Chambers, R. (1983). Rural Development: Putting the Last First. London: Longman.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</a:rPr>
              <a:t>Clinical and Translational Science Awards Consortium, CTSAC. (2011). *Principles of Community Engagement* (2nd ed.). Washington, DC: National Institutes of Health. 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FAO. (2015). The Farmer Field School: A Manual for Farmers.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</a:rPr>
              <a:t>FAO. (2017). The State of Food and Agriculture: Leveraging Food Systems for Inclusive Rural Transformation. Rome: Food and Agriculture Organization.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Ghana Ministry of </a:t>
            </a:r>
            <a:r>
              <a:rPr lang="en-US" sz="950" dirty="0">
                <a:solidFill>
                  <a:schemeClr val="accent3"/>
                </a:solidFill>
                <a:latin typeface="Assistant Light" pitchFamily="2" charset="-79"/>
                <a:cs typeface="Assistant Light" pitchFamily="2" charset="-79"/>
              </a:rPr>
              <a:t>Environment, Science, Technology, and Innovation. (2014). "Clean Cookstoves Initiative: Progress Report.</a:t>
            </a:r>
          </a:p>
          <a:p>
            <a:pPr marL="228600" indent="-22860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b="0" i="0" dirty="0">
                <a:solidFill>
                  <a:schemeClr val="accent3"/>
                </a:solidFill>
                <a:effectLst/>
                <a:latin typeface="Assistant Light" pitchFamily="2" charset="-79"/>
                <a:cs typeface="Assistant Light" pitchFamily="2" charset="-79"/>
              </a:rPr>
              <a:t>IAP2 (2018). IAP2 Spectrum of Public Participation. International Association for Public Participation.</a:t>
            </a:r>
            <a:r>
              <a:rPr lang="en-US" sz="950" dirty="0">
                <a:solidFill>
                  <a:schemeClr val="accent3"/>
                </a:solidFill>
                <a:latin typeface="Assistant Light" pitchFamily="2" charset="-79"/>
                <a:cs typeface="Assistant Light" pitchFamily="2" charset="-79"/>
              </a:rPr>
              <a:t> </a:t>
            </a: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  <a:latin typeface="Assistant Light" pitchFamily="2" charset="-79"/>
                <a:cs typeface="Assistant Light" pitchFamily="2" charset="-79"/>
              </a:rPr>
              <a:t>Available at: </a:t>
            </a:r>
            <a:r>
              <a:rPr lang="en-US" sz="950" b="0" i="0" dirty="0">
                <a:solidFill>
                  <a:schemeClr val="accent3"/>
                </a:solidFill>
                <a:effectLst/>
                <a:latin typeface="Assistant Light" pitchFamily="2" charset="-79"/>
                <a:cs typeface="Assistant Light" pitchFamily="2" charset="-79"/>
              </a:rPr>
              <a:t> </a:t>
            </a:r>
            <a:r>
              <a:rPr lang="en-US" sz="950" b="0" i="0" dirty="0">
                <a:solidFill>
                  <a:schemeClr val="accent3"/>
                </a:solidFill>
                <a:effectLst/>
                <a:latin typeface="Assistant Light" pitchFamily="2" charset="-79"/>
                <a:cs typeface="Assistant Light" pitchFamily="2" charset="-79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https://cdn.ymaws.com/www.iap2.org/resource/resmgr/pillars/Spectrum_8.5x11_Print.pdf</a:t>
            </a:r>
            <a:endParaRPr lang="en-US" sz="950" b="0" i="0" dirty="0">
              <a:solidFill>
                <a:schemeClr val="accent3"/>
              </a:solidFill>
              <a:effectLst/>
              <a:latin typeface="Assistant Light" pitchFamily="2" charset="-79"/>
              <a:cs typeface="Assistant Light" pitchFamily="2" charset="-79"/>
            </a:endParaRP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 err="1">
                <a:solidFill>
                  <a:schemeClr val="accent3"/>
                </a:solidFill>
              </a:rPr>
              <a:t>Kambewa</a:t>
            </a:r>
            <a:r>
              <a:rPr lang="en-US" sz="950" dirty="0">
                <a:solidFill>
                  <a:schemeClr val="accent3"/>
                </a:solidFill>
              </a:rPr>
              <a:t>, P., &amp; Mchenga, N. (2015). "Community-Led Development in Malawi: Success Stories." Malawi Ministry of Local Government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Simpson, J. and </a:t>
            </a:r>
            <a:r>
              <a:rPr lang="en-US" sz="950" dirty="0" err="1">
                <a:solidFill>
                  <a:schemeClr val="accent3"/>
                </a:solidFill>
              </a:rPr>
              <a:t>Omaleki</a:t>
            </a:r>
            <a:r>
              <a:rPr lang="en-US" sz="950" dirty="0">
                <a:solidFill>
                  <a:schemeClr val="accent3"/>
                </a:solidFill>
              </a:rPr>
              <a:t>, V. (2019). Community Entry Best Practices at Project Concern International: Experiences from Implementing Staff. Available at </a:t>
            </a:r>
            <a:r>
              <a:rPr lang="en-US" sz="950" dirty="0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https://globalcommunities.org/wp-content/uploads/2021/11/PCI-Community-Entry-White-Paper-Final-May-31-2019.pdf</a:t>
            </a:r>
            <a:endParaRPr lang="en-US" sz="950" dirty="0">
              <a:solidFill>
                <a:schemeClr val="accent3"/>
              </a:solidFill>
            </a:endParaRP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Tufte, T., &amp; </a:t>
            </a:r>
            <a:r>
              <a:rPr lang="en-US" sz="950" dirty="0" err="1">
                <a:solidFill>
                  <a:schemeClr val="accent3"/>
                </a:solidFill>
              </a:rPr>
              <a:t>Mefalopulos</a:t>
            </a:r>
            <a:r>
              <a:rPr lang="en-US" sz="950" dirty="0">
                <a:solidFill>
                  <a:schemeClr val="accent3"/>
                </a:solidFill>
              </a:rPr>
              <a:t>, P. (2009). "Participatory Communication: A Practical Guide." World Bank.</a:t>
            </a:r>
          </a:p>
          <a:p>
            <a:pPr marL="228600" lvl="0" indent="-228600" algn="l" rtl="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Wilkinson, K. P. (1991). The community in rural America. Greenwood Press.</a:t>
            </a:r>
          </a:p>
          <a:p>
            <a:pPr marL="228600" indent="-22860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</a:rPr>
              <a:t>Wily, L. A. (2002). "Participatory Forest Management in Africa: An Overview of the Evidence." FAO Regional Office for Africa.</a:t>
            </a:r>
          </a:p>
          <a:p>
            <a:pPr marL="228600" indent="-228600">
              <a:spcAft>
                <a:spcPts val="600"/>
              </a:spcAft>
              <a:buClr>
                <a:schemeClr val="accent3"/>
              </a:buClr>
              <a:buSzPts val="700"/>
              <a:buNone/>
            </a:pPr>
            <a:r>
              <a:rPr lang="en-US" sz="950" dirty="0">
                <a:solidFill>
                  <a:schemeClr val="accent3"/>
                </a:solidFill>
                <a:uFill>
                  <a:noFill/>
                </a:uFill>
              </a:rPr>
              <a:t>World Bank. (2008). World Development Report 2008: Agriculture for Development. Washington, DC: World Bank Publications.</a:t>
            </a:r>
            <a:endParaRPr lang="en-US" sz="950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45;p40">
            <a:extLst>
              <a:ext uri="{FF2B5EF4-FFF2-40B4-BE49-F238E27FC236}">
                <a16:creationId xmlns:a16="http://schemas.microsoft.com/office/drawing/2014/main" id="{CFD0738C-6909-BFBB-59EF-E144B47EC17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5526018" y="1237177"/>
            <a:ext cx="1731600" cy="64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CONTACT</a:t>
            </a:r>
            <a:endParaRPr dirty="0"/>
          </a:p>
        </p:txBody>
      </p:sp>
      <p:sp>
        <p:nvSpPr>
          <p:cNvPr id="7" name="Google Shape;446;p40">
            <a:extLst>
              <a:ext uri="{FF2B5EF4-FFF2-40B4-BE49-F238E27FC236}">
                <a16:creationId xmlns:a16="http://schemas.microsoft.com/office/drawing/2014/main" id="{63FB0155-E056-CBDB-B070-13BE33B7D7B9}"/>
              </a:ext>
            </a:extLst>
          </p:cNvPr>
          <p:cNvSpPr txBox="1">
            <a:spLocks noGrp="1"/>
          </p:cNvSpPr>
          <p:nvPr>
            <p:ph type="ctrTitle" idx="2"/>
          </p:nvPr>
        </p:nvSpPr>
        <p:spPr>
          <a:xfrm>
            <a:off x="3999944" y="193219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>
                <a:solidFill>
                  <a:schemeClr val="accent3"/>
                </a:solidFill>
              </a:rPr>
              <a:t>d</a:t>
            </a:r>
            <a:r>
              <a:rPr lang="en" sz="1200" dirty="0">
                <a:solidFill>
                  <a:schemeClr val="accent3"/>
                </a:solidFill>
              </a:rPr>
              <a:t>amilola.olajubutu@rnionline.org</a:t>
            </a:r>
            <a:br>
              <a:rPr lang="en" sz="1200" dirty="0">
                <a:solidFill>
                  <a:schemeClr val="accent3"/>
                </a:solidFill>
              </a:rPr>
            </a:br>
            <a:r>
              <a:rPr lang="en" sz="1200" dirty="0">
                <a:solidFill>
                  <a:schemeClr val="accent3"/>
                </a:solidFill>
              </a:rPr>
              <a:t>info@rnionline.org </a:t>
            </a:r>
            <a:endParaRPr sz="1200" dirty="0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200" dirty="0">
                <a:solidFill>
                  <a:schemeClr val="accent3"/>
                </a:solidFill>
              </a:rPr>
              <a:t>+234 810 075 7635</a:t>
            </a:r>
            <a:endParaRPr sz="1200" dirty="0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3"/>
                </a:solidFill>
              </a:rPr>
              <a:t>www.rnionline.org</a:t>
            </a:r>
            <a:endParaRPr sz="1200" dirty="0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accent3"/>
              </a:solidFill>
            </a:endParaRPr>
          </a:p>
        </p:txBody>
      </p:sp>
      <p:sp>
        <p:nvSpPr>
          <p:cNvPr id="8" name="Google Shape;446;p40">
            <a:extLst>
              <a:ext uri="{FF2B5EF4-FFF2-40B4-BE49-F238E27FC236}">
                <a16:creationId xmlns:a16="http://schemas.microsoft.com/office/drawing/2014/main" id="{49B13877-CC62-B23F-024A-4E52830D6889}"/>
              </a:ext>
            </a:extLst>
          </p:cNvPr>
          <p:cNvSpPr txBox="1">
            <a:spLocks/>
          </p:cNvSpPr>
          <p:nvPr/>
        </p:nvSpPr>
        <p:spPr>
          <a:xfrm>
            <a:off x="5606460" y="3411075"/>
            <a:ext cx="1651158" cy="362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ssistant Light"/>
              <a:buNone/>
              <a:defRPr sz="11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r>
              <a:rPr lang="en-US" sz="1200" dirty="0">
                <a:solidFill>
                  <a:schemeClr val="accent3"/>
                </a:solidFill>
              </a:rPr>
              <a:t>Rural Nurture Initiative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E335C7-4A3B-2664-EC9C-75FC4F293D5B}"/>
              </a:ext>
            </a:extLst>
          </p:cNvPr>
          <p:cNvGrpSpPr/>
          <p:nvPr/>
        </p:nvGrpSpPr>
        <p:grpSpPr>
          <a:xfrm>
            <a:off x="5735473" y="3188458"/>
            <a:ext cx="1415994" cy="238583"/>
            <a:chOff x="5735473" y="3455094"/>
            <a:chExt cx="1415994" cy="238583"/>
          </a:xfrm>
        </p:grpSpPr>
        <p:grpSp>
          <p:nvGrpSpPr>
            <p:cNvPr id="10" name="Google Shape;447;p40">
              <a:extLst>
                <a:ext uri="{FF2B5EF4-FFF2-40B4-BE49-F238E27FC236}">
                  <a16:creationId xmlns:a16="http://schemas.microsoft.com/office/drawing/2014/main" id="{B3CDC1FD-26B9-2270-B897-C3290AB74E7D}"/>
                </a:ext>
              </a:extLst>
            </p:cNvPr>
            <p:cNvGrpSpPr/>
            <p:nvPr/>
          </p:nvGrpSpPr>
          <p:grpSpPr>
            <a:xfrm>
              <a:off x="6953777" y="3488492"/>
              <a:ext cx="197690" cy="197690"/>
              <a:chOff x="2179800" y="1227300"/>
              <a:chExt cx="3240825" cy="3240825"/>
            </a:xfrm>
          </p:grpSpPr>
          <p:sp>
            <p:nvSpPr>
              <p:cNvPr id="17" name="Google Shape;448;p40">
                <a:extLst>
                  <a:ext uri="{FF2B5EF4-FFF2-40B4-BE49-F238E27FC236}">
                    <a16:creationId xmlns:a16="http://schemas.microsoft.com/office/drawing/2014/main" id="{A99D8572-BB6F-854F-E3E8-A2BCF75CFCE3}"/>
                  </a:ext>
                </a:extLst>
              </p:cNvPr>
              <p:cNvSpPr/>
              <p:nvPr/>
            </p:nvSpPr>
            <p:spPr>
              <a:xfrm>
                <a:off x="2179800" y="1227300"/>
                <a:ext cx="3240825" cy="3240825"/>
              </a:xfrm>
              <a:custGeom>
                <a:avLst/>
                <a:gdLst/>
                <a:ahLst/>
                <a:cxnLst/>
                <a:rect l="l" t="t" r="r" b="b"/>
                <a:pathLst>
                  <a:path w="129633" h="129633" extrusionOk="0">
                    <a:moveTo>
                      <a:pt x="102264" y="6590"/>
                    </a:moveTo>
                    <a:cubicBezTo>
                      <a:pt x="113714" y="6590"/>
                      <a:pt x="123043" y="15919"/>
                      <a:pt x="123043" y="27369"/>
                    </a:cubicBezTo>
                    <a:lnTo>
                      <a:pt x="123043" y="102264"/>
                    </a:lnTo>
                    <a:cubicBezTo>
                      <a:pt x="123043" y="113714"/>
                      <a:pt x="113714" y="123043"/>
                      <a:pt x="102264" y="123043"/>
                    </a:cubicBezTo>
                    <a:lnTo>
                      <a:pt x="27369" y="123043"/>
                    </a:lnTo>
                    <a:cubicBezTo>
                      <a:pt x="15919" y="123043"/>
                      <a:pt x="6590" y="113714"/>
                      <a:pt x="6590" y="102264"/>
                    </a:cubicBezTo>
                    <a:lnTo>
                      <a:pt x="6590" y="27369"/>
                    </a:lnTo>
                    <a:cubicBezTo>
                      <a:pt x="6590" y="15919"/>
                      <a:pt x="15919" y="6590"/>
                      <a:pt x="27369" y="6590"/>
                    </a:cubicBezTo>
                    <a:close/>
                    <a:moveTo>
                      <a:pt x="27369" y="1"/>
                    </a:moveTo>
                    <a:cubicBezTo>
                      <a:pt x="12266" y="1"/>
                      <a:pt x="1" y="12266"/>
                      <a:pt x="1" y="27369"/>
                    </a:cubicBezTo>
                    <a:lnTo>
                      <a:pt x="1" y="102264"/>
                    </a:lnTo>
                    <a:cubicBezTo>
                      <a:pt x="1" y="117367"/>
                      <a:pt x="12266" y="129632"/>
                      <a:pt x="27369" y="129632"/>
                    </a:cubicBezTo>
                    <a:lnTo>
                      <a:pt x="102264" y="129632"/>
                    </a:lnTo>
                    <a:cubicBezTo>
                      <a:pt x="117367" y="129632"/>
                      <a:pt x="129632" y="117367"/>
                      <a:pt x="129632" y="102264"/>
                    </a:cubicBezTo>
                    <a:lnTo>
                      <a:pt x="129632" y="27369"/>
                    </a:lnTo>
                    <a:cubicBezTo>
                      <a:pt x="129632" y="12266"/>
                      <a:pt x="117367" y="1"/>
                      <a:pt x="1022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449;p40">
                <a:extLst>
                  <a:ext uri="{FF2B5EF4-FFF2-40B4-BE49-F238E27FC236}">
                    <a16:creationId xmlns:a16="http://schemas.microsoft.com/office/drawing/2014/main" id="{ABF037B1-FA4C-159A-27FE-251BA1302747}"/>
                  </a:ext>
                </a:extLst>
              </p:cNvPr>
              <p:cNvSpPr/>
              <p:nvPr/>
            </p:nvSpPr>
            <p:spPr>
              <a:xfrm>
                <a:off x="2927400" y="1996225"/>
                <a:ext cx="1732350" cy="1703325"/>
              </a:xfrm>
              <a:custGeom>
                <a:avLst/>
                <a:gdLst/>
                <a:ahLst/>
                <a:cxnLst/>
                <a:rect l="l" t="t" r="r" b="b"/>
                <a:pathLst>
                  <a:path w="69294" h="68133" extrusionOk="0">
                    <a:moveTo>
                      <a:pt x="34894" y="1"/>
                    </a:moveTo>
                    <a:cubicBezTo>
                      <a:pt x="15589" y="1"/>
                      <a:pt x="1" y="16160"/>
                      <a:pt x="890" y="35658"/>
                    </a:cubicBezTo>
                    <a:cubicBezTo>
                      <a:pt x="1673" y="53012"/>
                      <a:pt x="15634" y="67103"/>
                      <a:pt x="32988" y="68082"/>
                    </a:cubicBezTo>
                    <a:cubicBezTo>
                      <a:pt x="33613" y="68116"/>
                      <a:pt x="34235" y="68132"/>
                      <a:pt x="34853" y="68132"/>
                    </a:cubicBezTo>
                    <a:cubicBezTo>
                      <a:pt x="41464" y="68132"/>
                      <a:pt x="47666" y="66242"/>
                      <a:pt x="52886" y="62961"/>
                    </a:cubicBezTo>
                    <a:cubicBezTo>
                      <a:pt x="54680" y="61852"/>
                      <a:pt x="54974" y="59373"/>
                      <a:pt x="53473" y="57905"/>
                    </a:cubicBezTo>
                    <a:lnTo>
                      <a:pt x="53441" y="57839"/>
                    </a:lnTo>
                    <a:cubicBezTo>
                      <a:pt x="52800" y="57218"/>
                      <a:pt x="51975" y="56901"/>
                      <a:pt x="51141" y="56901"/>
                    </a:cubicBezTo>
                    <a:cubicBezTo>
                      <a:pt x="50530" y="56901"/>
                      <a:pt x="49915" y="57071"/>
                      <a:pt x="49363" y="57415"/>
                    </a:cubicBezTo>
                    <a:cubicBezTo>
                      <a:pt x="45177" y="60004"/>
                      <a:pt x="40241" y="61527"/>
                      <a:pt x="34951" y="61527"/>
                    </a:cubicBezTo>
                    <a:cubicBezTo>
                      <a:pt x="34841" y="61527"/>
                      <a:pt x="34730" y="61527"/>
                      <a:pt x="34619" y="61525"/>
                    </a:cubicBezTo>
                    <a:cubicBezTo>
                      <a:pt x="19353" y="61362"/>
                      <a:pt x="7023" y="48543"/>
                      <a:pt x="7447" y="33277"/>
                    </a:cubicBezTo>
                    <a:cubicBezTo>
                      <a:pt x="7854" y="18507"/>
                      <a:pt x="19989" y="6601"/>
                      <a:pt x="34867" y="6601"/>
                    </a:cubicBezTo>
                    <a:cubicBezTo>
                      <a:pt x="35465" y="6601"/>
                      <a:pt x="36068" y="6620"/>
                      <a:pt x="36674" y="6659"/>
                    </a:cubicBezTo>
                    <a:cubicBezTo>
                      <a:pt x="50179" y="7507"/>
                      <a:pt x="61172" y="18272"/>
                      <a:pt x="62281" y="31744"/>
                    </a:cubicBezTo>
                    <a:cubicBezTo>
                      <a:pt x="62737" y="37256"/>
                      <a:pt x="61563" y="42443"/>
                      <a:pt x="59182" y="46912"/>
                    </a:cubicBezTo>
                    <a:cubicBezTo>
                      <a:pt x="58497" y="48184"/>
                      <a:pt x="58725" y="49750"/>
                      <a:pt x="59736" y="50761"/>
                    </a:cubicBezTo>
                    <a:lnTo>
                      <a:pt x="59802" y="50826"/>
                    </a:lnTo>
                    <a:cubicBezTo>
                      <a:pt x="60446" y="51471"/>
                      <a:pt x="61281" y="51781"/>
                      <a:pt x="62107" y="51781"/>
                    </a:cubicBezTo>
                    <a:cubicBezTo>
                      <a:pt x="63246" y="51781"/>
                      <a:pt x="64369" y="51191"/>
                      <a:pt x="64955" y="50076"/>
                    </a:cubicBezTo>
                    <a:cubicBezTo>
                      <a:pt x="67793" y="44759"/>
                      <a:pt x="69294" y="38626"/>
                      <a:pt x="68935" y="32102"/>
                    </a:cubicBezTo>
                    <a:cubicBezTo>
                      <a:pt x="67956" y="14781"/>
                      <a:pt x="53832" y="820"/>
                      <a:pt x="36478" y="37"/>
                    </a:cubicBezTo>
                    <a:cubicBezTo>
                      <a:pt x="35948" y="13"/>
                      <a:pt x="35419" y="1"/>
                      <a:pt x="34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450;p40">
                <a:extLst>
                  <a:ext uri="{FF2B5EF4-FFF2-40B4-BE49-F238E27FC236}">
                    <a16:creationId xmlns:a16="http://schemas.microsoft.com/office/drawing/2014/main" id="{A7866E61-C424-00C9-046D-81034D6C6C82}"/>
                  </a:ext>
                </a:extLst>
              </p:cNvPr>
              <p:cNvSpPr/>
              <p:nvPr/>
            </p:nvSpPr>
            <p:spPr>
              <a:xfrm>
                <a:off x="4459125" y="1639125"/>
                <a:ext cx="439575" cy="439600"/>
              </a:xfrm>
              <a:custGeom>
                <a:avLst/>
                <a:gdLst/>
                <a:ahLst/>
                <a:cxnLst/>
                <a:rect l="l" t="t" r="r" b="b"/>
                <a:pathLst>
                  <a:path w="17583" h="17584" extrusionOk="0">
                    <a:moveTo>
                      <a:pt x="8808" y="1"/>
                    </a:moveTo>
                    <a:cubicBezTo>
                      <a:pt x="3947" y="1"/>
                      <a:pt x="0" y="3948"/>
                      <a:pt x="0" y="8776"/>
                    </a:cubicBezTo>
                    <a:cubicBezTo>
                      <a:pt x="0" y="13636"/>
                      <a:pt x="3947" y="17583"/>
                      <a:pt x="8808" y="17583"/>
                    </a:cubicBezTo>
                    <a:cubicBezTo>
                      <a:pt x="13668" y="17583"/>
                      <a:pt x="17583" y="13636"/>
                      <a:pt x="17583" y="8776"/>
                    </a:cubicBezTo>
                    <a:cubicBezTo>
                      <a:pt x="17583" y="3948"/>
                      <a:pt x="13668" y="1"/>
                      <a:pt x="88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Google Shape;451;p40">
              <a:extLst>
                <a:ext uri="{FF2B5EF4-FFF2-40B4-BE49-F238E27FC236}">
                  <a16:creationId xmlns:a16="http://schemas.microsoft.com/office/drawing/2014/main" id="{E7FAFA9F-092F-69B9-28CC-7CE81777A6AE}"/>
                </a:ext>
              </a:extLst>
            </p:cNvPr>
            <p:cNvSpPr/>
            <p:nvPr/>
          </p:nvSpPr>
          <p:spPr>
            <a:xfrm>
              <a:off x="6143075" y="3488374"/>
              <a:ext cx="245054" cy="200909"/>
            </a:xfrm>
            <a:custGeom>
              <a:avLst/>
              <a:gdLst/>
              <a:ahLst/>
              <a:cxnLst/>
              <a:rect l="l" t="t" r="r" b="b"/>
              <a:pathLst>
                <a:path w="136711" h="112083" extrusionOk="0">
                  <a:moveTo>
                    <a:pt x="88074" y="0"/>
                  </a:moveTo>
                  <a:cubicBezTo>
                    <a:pt x="70818" y="0"/>
                    <a:pt x="56628" y="13309"/>
                    <a:pt x="55193" y="30206"/>
                  </a:cubicBezTo>
                  <a:cubicBezTo>
                    <a:pt x="51638" y="29652"/>
                    <a:pt x="44657" y="27662"/>
                    <a:pt x="42993" y="27107"/>
                  </a:cubicBezTo>
                  <a:cubicBezTo>
                    <a:pt x="30924" y="22997"/>
                    <a:pt x="20062" y="15756"/>
                    <a:pt x="11580" y="6198"/>
                  </a:cubicBezTo>
                  <a:cubicBezTo>
                    <a:pt x="11059" y="5611"/>
                    <a:pt x="10406" y="5187"/>
                    <a:pt x="9656" y="5056"/>
                  </a:cubicBezTo>
                  <a:cubicBezTo>
                    <a:pt x="9456" y="5022"/>
                    <a:pt x="9257" y="5005"/>
                    <a:pt x="9061" y="5005"/>
                  </a:cubicBezTo>
                  <a:cubicBezTo>
                    <a:pt x="7787" y="5005"/>
                    <a:pt x="6637" y="5715"/>
                    <a:pt x="6100" y="6818"/>
                  </a:cubicBezTo>
                  <a:cubicBezTo>
                    <a:pt x="3980" y="11058"/>
                    <a:pt x="2904" y="15625"/>
                    <a:pt x="2904" y="20355"/>
                  </a:cubicBezTo>
                  <a:cubicBezTo>
                    <a:pt x="2904" y="26912"/>
                    <a:pt x="4959" y="33109"/>
                    <a:pt x="8677" y="38198"/>
                  </a:cubicBezTo>
                  <a:cubicBezTo>
                    <a:pt x="8461" y="38156"/>
                    <a:pt x="8244" y="38135"/>
                    <a:pt x="8028" y="38135"/>
                  </a:cubicBezTo>
                  <a:cubicBezTo>
                    <a:pt x="7072" y="38135"/>
                    <a:pt x="6146" y="38548"/>
                    <a:pt x="5481" y="39372"/>
                  </a:cubicBezTo>
                  <a:cubicBezTo>
                    <a:pt x="5024" y="39927"/>
                    <a:pt x="4796" y="40645"/>
                    <a:pt x="4763" y="41395"/>
                  </a:cubicBezTo>
                  <a:cubicBezTo>
                    <a:pt x="4730" y="41721"/>
                    <a:pt x="4730" y="42047"/>
                    <a:pt x="4730" y="42406"/>
                  </a:cubicBezTo>
                  <a:cubicBezTo>
                    <a:pt x="4730" y="51311"/>
                    <a:pt x="8808" y="59368"/>
                    <a:pt x="15397" y="64653"/>
                  </a:cubicBezTo>
                  <a:cubicBezTo>
                    <a:pt x="14940" y="64979"/>
                    <a:pt x="14549" y="65403"/>
                    <a:pt x="14288" y="65925"/>
                  </a:cubicBezTo>
                  <a:cubicBezTo>
                    <a:pt x="13896" y="66675"/>
                    <a:pt x="13864" y="67589"/>
                    <a:pt x="14125" y="68437"/>
                  </a:cubicBezTo>
                  <a:cubicBezTo>
                    <a:pt x="16995" y="77636"/>
                    <a:pt x="24139" y="84649"/>
                    <a:pt x="32979" y="87519"/>
                  </a:cubicBezTo>
                  <a:cubicBezTo>
                    <a:pt x="24955" y="92380"/>
                    <a:pt x="15691" y="95022"/>
                    <a:pt x="6198" y="95022"/>
                  </a:cubicBezTo>
                  <a:cubicBezTo>
                    <a:pt x="5383" y="95022"/>
                    <a:pt x="4502" y="94989"/>
                    <a:pt x="3654" y="94957"/>
                  </a:cubicBezTo>
                  <a:cubicBezTo>
                    <a:pt x="3609" y="94955"/>
                    <a:pt x="3563" y="94954"/>
                    <a:pt x="3518" y="94954"/>
                  </a:cubicBezTo>
                  <a:cubicBezTo>
                    <a:pt x="1911" y="94954"/>
                    <a:pt x="514" y="96079"/>
                    <a:pt x="229" y="97697"/>
                  </a:cubicBezTo>
                  <a:cubicBezTo>
                    <a:pt x="0" y="99067"/>
                    <a:pt x="718" y="100437"/>
                    <a:pt x="1892" y="101155"/>
                  </a:cubicBezTo>
                  <a:cubicBezTo>
                    <a:pt x="14027" y="108298"/>
                    <a:pt x="27890" y="112082"/>
                    <a:pt x="42015" y="112082"/>
                  </a:cubicBezTo>
                  <a:cubicBezTo>
                    <a:pt x="58879" y="112082"/>
                    <a:pt x="74928" y="106830"/>
                    <a:pt x="88335" y="97110"/>
                  </a:cubicBezTo>
                  <a:cubicBezTo>
                    <a:pt x="89999" y="95903"/>
                    <a:pt x="90162" y="93489"/>
                    <a:pt x="88726" y="92054"/>
                  </a:cubicBezTo>
                  <a:cubicBezTo>
                    <a:pt x="88081" y="91408"/>
                    <a:pt x="87237" y="91087"/>
                    <a:pt x="86387" y="91087"/>
                  </a:cubicBezTo>
                  <a:cubicBezTo>
                    <a:pt x="85691" y="91087"/>
                    <a:pt x="84990" y="91302"/>
                    <a:pt x="84388" y="91727"/>
                  </a:cubicBezTo>
                  <a:cubicBezTo>
                    <a:pt x="72482" y="100372"/>
                    <a:pt x="57803" y="105493"/>
                    <a:pt x="42015" y="105493"/>
                  </a:cubicBezTo>
                  <a:cubicBezTo>
                    <a:pt x="33175" y="105493"/>
                    <a:pt x="24400" y="103862"/>
                    <a:pt x="16212" y="100730"/>
                  </a:cubicBezTo>
                  <a:cubicBezTo>
                    <a:pt x="26129" y="99002"/>
                    <a:pt x="35491" y="94696"/>
                    <a:pt x="43287" y="88237"/>
                  </a:cubicBezTo>
                  <a:cubicBezTo>
                    <a:pt x="44233" y="87422"/>
                    <a:pt x="44755" y="86182"/>
                    <a:pt x="44494" y="85008"/>
                  </a:cubicBezTo>
                  <a:cubicBezTo>
                    <a:pt x="44200" y="83475"/>
                    <a:pt x="42896" y="82365"/>
                    <a:pt x="41362" y="82333"/>
                  </a:cubicBezTo>
                  <a:cubicBezTo>
                    <a:pt x="33338" y="82105"/>
                    <a:pt x="26162" y="77668"/>
                    <a:pt x="22312" y="70883"/>
                  </a:cubicBezTo>
                  <a:cubicBezTo>
                    <a:pt x="24139" y="70785"/>
                    <a:pt x="25998" y="70557"/>
                    <a:pt x="27793" y="70133"/>
                  </a:cubicBezTo>
                  <a:cubicBezTo>
                    <a:pt x="29163" y="69839"/>
                    <a:pt x="30304" y="68730"/>
                    <a:pt x="30467" y="67328"/>
                  </a:cubicBezTo>
                  <a:cubicBezTo>
                    <a:pt x="30696" y="65631"/>
                    <a:pt x="29619" y="64098"/>
                    <a:pt x="27988" y="63707"/>
                  </a:cubicBezTo>
                  <a:cubicBezTo>
                    <a:pt x="19377" y="61587"/>
                    <a:pt x="13048" y="54573"/>
                    <a:pt x="11613" y="46060"/>
                  </a:cubicBezTo>
                  <a:lnTo>
                    <a:pt x="11613" y="46060"/>
                  </a:lnTo>
                  <a:cubicBezTo>
                    <a:pt x="13903" y="46588"/>
                    <a:pt x="16246" y="46852"/>
                    <a:pt x="18594" y="46852"/>
                  </a:cubicBezTo>
                  <a:cubicBezTo>
                    <a:pt x="18855" y="46852"/>
                    <a:pt x="19116" y="46849"/>
                    <a:pt x="19377" y="46842"/>
                  </a:cubicBezTo>
                  <a:cubicBezTo>
                    <a:pt x="21008" y="46777"/>
                    <a:pt x="22378" y="45570"/>
                    <a:pt x="22573" y="43907"/>
                  </a:cubicBezTo>
                  <a:cubicBezTo>
                    <a:pt x="22736" y="42602"/>
                    <a:pt x="22019" y="41330"/>
                    <a:pt x="20910" y="40645"/>
                  </a:cubicBezTo>
                  <a:cubicBezTo>
                    <a:pt x="13766" y="36306"/>
                    <a:pt x="9493" y="28706"/>
                    <a:pt x="9493" y="20355"/>
                  </a:cubicBezTo>
                  <a:cubicBezTo>
                    <a:pt x="9493" y="18300"/>
                    <a:pt x="9754" y="16310"/>
                    <a:pt x="10243" y="14386"/>
                  </a:cubicBezTo>
                  <a:cubicBezTo>
                    <a:pt x="18887" y="22932"/>
                    <a:pt x="29391" y="29423"/>
                    <a:pt x="40873" y="33338"/>
                  </a:cubicBezTo>
                  <a:cubicBezTo>
                    <a:pt x="40971" y="33370"/>
                    <a:pt x="52323" y="36926"/>
                    <a:pt x="56628" y="36926"/>
                  </a:cubicBezTo>
                  <a:cubicBezTo>
                    <a:pt x="56922" y="36926"/>
                    <a:pt x="58259" y="36991"/>
                    <a:pt x="58259" y="36991"/>
                  </a:cubicBezTo>
                  <a:cubicBezTo>
                    <a:pt x="58309" y="36994"/>
                    <a:pt x="58358" y="36995"/>
                    <a:pt x="58407" y="36995"/>
                  </a:cubicBezTo>
                  <a:cubicBezTo>
                    <a:pt x="59725" y="36995"/>
                    <a:pt x="60986" y="36159"/>
                    <a:pt x="61489" y="34838"/>
                  </a:cubicBezTo>
                  <a:cubicBezTo>
                    <a:pt x="61652" y="34414"/>
                    <a:pt x="61685" y="33990"/>
                    <a:pt x="61685" y="33566"/>
                  </a:cubicBezTo>
                  <a:cubicBezTo>
                    <a:pt x="61685" y="33370"/>
                    <a:pt x="61685" y="33175"/>
                    <a:pt x="61685" y="33012"/>
                  </a:cubicBezTo>
                  <a:cubicBezTo>
                    <a:pt x="61685" y="18431"/>
                    <a:pt x="73526" y="6590"/>
                    <a:pt x="88074" y="6590"/>
                  </a:cubicBezTo>
                  <a:cubicBezTo>
                    <a:pt x="95218" y="6590"/>
                    <a:pt x="101905" y="9395"/>
                    <a:pt x="106896" y="14484"/>
                  </a:cubicBezTo>
                  <a:cubicBezTo>
                    <a:pt x="107532" y="15092"/>
                    <a:pt x="108356" y="15466"/>
                    <a:pt x="109209" y="15466"/>
                  </a:cubicBezTo>
                  <a:cubicBezTo>
                    <a:pt x="109361" y="15466"/>
                    <a:pt x="109515" y="15454"/>
                    <a:pt x="109668" y="15430"/>
                  </a:cubicBezTo>
                  <a:cubicBezTo>
                    <a:pt x="113028" y="14973"/>
                    <a:pt x="116290" y="14190"/>
                    <a:pt x="119487" y="13146"/>
                  </a:cubicBezTo>
                  <a:lnTo>
                    <a:pt x="119487" y="13146"/>
                  </a:lnTo>
                  <a:cubicBezTo>
                    <a:pt x="117791" y="15005"/>
                    <a:pt x="115801" y="16571"/>
                    <a:pt x="113550" y="17843"/>
                  </a:cubicBezTo>
                  <a:cubicBezTo>
                    <a:pt x="112050" y="18659"/>
                    <a:pt x="111430" y="20518"/>
                    <a:pt x="112115" y="22084"/>
                  </a:cubicBezTo>
                  <a:lnTo>
                    <a:pt x="112180" y="22182"/>
                  </a:lnTo>
                  <a:cubicBezTo>
                    <a:pt x="112725" y="23362"/>
                    <a:pt x="113914" y="24121"/>
                    <a:pt x="115203" y="24121"/>
                  </a:cubicBezTo>
                  <a:cubicBezTo>
                    <a:pt x="115304" y="24121"/>
                    <a:pt x="115405" y="24116"/>
                    <a:pt x="115507" y="24106"/>
                  </a:cubicBezTo>
                  <a:cubicBezTo>
                    <a:pt x="118215" y="23845"/>
                    <a:pt x="120922" y="23389"/>
                    <a:pt x="123564" y="22769"/>
                  </a:cubicBezTo>
                  <a:lnTo>
                    <a:pt x="123564" y="22769"/>
                  </a:lnTo>
                  <a:cubicBezTo>
                    <a:pt x="121216" y="25183"/>
                    <a:pt x="118639" y="27368"/>
                    <a:pt x="115866" y="29326"/>
                  </a:cubicBezTo>
                  <a:cubicBezTo>
                    <a:pt x="114953" y="29945"/>
                    <a:pt x="114431" y="30989"/>
                    <a:pt x="114464" y="32098"/>
                  </a:cubicBezTo>
                  <a:lnTo>
                    <a:pt x="114464" y="32327"/>
                  </a:lnTo>
                  <a:cubicBezTo>
                    <a:pt x="114496" y="32555"/>
                    <a:pt x="114496" y="32783"/>
                    <a:pt x="114496" y="33012"/>
                  </a:cubicBezTo>
                  <a:lnTo>
                    <a:pt x="114496" y="33305"/>
                  </a:lnTo>
                  <a:cubicBezTo>
                    <a:pt x="114431" y="51768"/>
                    <a:pt x="107385" y="68633"/>
                    <a:pt x="95870" y="81420"/>
                  </a:cubicBezTo>
                  <a:cubicBezTo>
                    <a:pt x="94696" y="82724"/>
                    <a:pt x="94761" y="84714"/>
                    <a:pt x="96001" y="85954"/>
                  </a:cubicBezTo>
                  <a:cubicBezTo>
                    <a:pt x="96662" y="86615"/>
                    <a:pt x="97513" y="86942"/>
                    <a:pt x="98363" y="86942"/>
                  </a:cubicBezTo>
                  <a:cubicBezTo>
                    <a:pt x="99275" y="86942"/>
                    <a:pt x="100186" y="86566"/>
                    <a:pt x="100861" y="85823"/>
                  </a:cubicBezTo>
                  <a:cubicBezTo>
                    <a:pt x="113778" y="71470"/>
                    <a:pt x="120922" y="53138"/>
                    <a:pt x="121085" y="33664"/>
                  </a:cubicBezTo>
                  <a:cubicBezTo>
                    <a:pt x="126957" y="29293"/>
                    <a:pt x="131915" y="23943"/>
                    <a:pt x="135862" y="17746"/>
                  </a:cubicBezTo>
                  <a:cubicBezTo>
                    <a:pt x="136710" y="16375"/>
                    <a:pt x="136482" y="14549"/>
                    <a:pt x="135210" y="13472"/>
                  </a:cubicBezTo>
                  <a:cubicBezTo>
                    <a:pt x="134613" y="12955"/>
                    <a:pt x="133845" y="12692"/>
                    <a:pt x="133064" y="12692"/>
                  </a:cubicBezTo>
                  <a:cubicBezTo>
                    <a:pt x="132565" y="12692"/>
                    <a:pt x="132059" y="12799"/>
                    <a:pt x="131589" y="13016"/>
                  </a:cubicBezTo>
                  <a:cubicBezTo>
                    <a:pt x="129893" y="13799"/>
                    <a:pt x="128164" y="14516"/>
                    <a:pt x="126370" y="15103"/>
                  </a:cubicBezTo>
                  <a:cubicBezTo>
                    <a:pt x="128131" y="12689"/>
                    <a:pt x="129534" y="10047"/>
                    <a:pt x="130545" y="7177"/>
                  </a:cubicBezTo>
                  <a:cubicBezTo>
                    <a:pt x="130937" y="6002"/>
                    <a:pt x="130741" y="4665"/>
                    <a:pt x="129893" y="3752"/>
                  </a:cubicBezTo>
                  <a:cubicBezTo>
                    <a:pt x="129252" y="3030"/>
                    <a:pt x="128364" y="2666"/>
                    <a:pt x="127473" y="2666"/>
                  </a:cubicBezTo>
                  <a:cubicBezTo>
                    <a:pt x="126913" y="2666"/>
                    <a:pt x="126351" y="2810"/>
                    <a:pt x="125848" y="3099"/>
                  </a:cubicBezTo>
                  <a:cubicBezTo>
                    <a:pt x="121020" y="5839"/>
                    <a:pt x="115834" y="7699"/>
                    <a:pt x="110353" y="8645"/>
                  </a:cubicBezTo>
                  <a:cubicBezTo>
                    <a:pt x="104253" y="3067"/>
                    <a:pt x="96425" y="0"/>
                    <a:pt x="880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452;p40">
              <a:extLst>
                <a:ext uri="{FF2B5EF4-FFF2-40B4-BE49-F238E27FC236}">
                  <a16:creationId xmlns:a16="http://schemas.microsoft.com/office/drawing/2014/main" id="{1F8A88A4-2F5D-CFDF-1BD9-42681460E1D4}"/>
                </a:ext>
              </a:extLst>
            </p:cNvPr>
            <p:cNvGrpSpPr/>
            <p:nvPr/>
          </p:nvGrpSpPr>
          <p:grpSpPr>
            <a:xfrm>
              <a:off x="6557301" y="3488917"/>
              <a:ext cx="224532" cy="200909"/>
              <a:chOff x="2289075" y="1336575"/>
              <a:chExt cx="3131550" cy="2802075"/>
            </a:xfrm>
          </p:grpSpPr>
          <p:sp>
            <p:nvSpPr>
              <p:cNvPr id="14" name="Google Shape;453;p40">
                <a:extLst>
                  <a:ext uri="{FF2B5EF4-FFF2-40B4-BE49-F238E27FC236}">
                    <a16:creationId xmlns:a16="http://schemas.microsoft.com/office/drawing/2014/main" id="{5C63F75F-20E7-B2CE-EFD2-25254330B31F}"/>
                  </a:ext>
                </a:extLst>
              </p:cNvPr>
              <p:cNvSpPr/>
              <p:nvPr/>
            </p:nvSpPr>
            <p:spPr>
              <a:xfrm>
                <a:off x="2399175" y="2325775"/>
                <a:ext cx="714400" cy="1812875"/>
              </a:xfrm>
              <a:custGeom>
                <a:avLst/>
                <a:gdLst/>
                <a:ahLst/>
                <a:cxnLst/>
                <a:rect l="l" t="t" r="r" b="b"/>
                <a:pathLst>
                  <a:path w="28576" h="72515" extrusionOk="0">
                    <a:moveTo>
                      <a:pt x="21986" y="6590"/>
                    </a:moveTo>
                    <a:lnTo>
                      <a:pt x="21986" y="65926"/>
                    </a:lnTo>
                    <a:lnTo>
                      <a:pt x="6590" y="65926"/>
                    </a:lnTo>
                    <a:lnTo>
                      <a:pt x="6590" y="6590"/>
                    </a:lnTo>
                    <a:close/>
                    <a:moveTo>
                      <a:pt x="3295" y="1"/>
                    </a:moveTo>
                    <a:cubicBezTo>
                      <a:pt x="1469" y="1"/>
                      <a:pt x="1" y="1469"/>
                      <a:pt x="1" y="3295"/>
                    </a:cubicBezTo>
                    <a:lnTo>
                      <a:pt x="1" y="69220"/>
                    </a:lnTo>
                    <a:cubicBezTo>
                      <a:pt x="1" y="71047"/>
                      <a:pt x="1469" y="72515"/>
                      <a:pt x="3295" y="72515"/>
                    </a:cubicBezTo>
                    <a:lnTo>
                      <a:pt x="25281" y="72515"/>
                    </a:lnTo>
                    <a:cubicBezTo>
                      <a:pt x="27108" y="72515"/>
                      <a:pt x="28576" y="71047"/>
                      <a:pt x="28576" y="69220"/>
                    </a:cubicBezTo>
                    <a:lnTo>
                      <a:pt x="28576" y="3295"/>
                    </a:lnTo>
                    <a:cubicBezTo>
                      <a:pt x="28576" y="1469"/>
                      <a:pt x="27108" y="1"/>
                      <a:pt x="252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454;p40">
                <a:extLst>
                  <a:ext uri="{FF2B5EF4-FFF2-40B4-BE49-F238E27FC236}">
                    <a16:creationId xmlns:a16="http://schemas.microsoft.com/office/drawing/2014/main" id="{2AD6402D-705D-4B9A-6BEC-197E8F0BAC60}"/>
                  </a:ext>
                </a:extLst>
              </p:cNvPr>
              <p:cNvSpPr/>
              <p:nvPr/>
            </p:nvSpPr>
            <p:spPr>
              <a:xfrm>
                <a:off x="2289075" y="1336575"/>
                <a:ext cx="824500" cy="824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2980" extrusionOk="0">
                    <a:moveTo>
                      <a:pt x="16507" y="6590"/>
                    </a:moveTo>
                    <a:cubicBezTo>
                      <a:pt x="21954" y="6590"/>
                      <a:pt x="26390" y="11026"/>
                      <a:pt x="26390" y="16507"/>
                    </a:cubicBezTo>
                    <a:cubicBezTo>
                      <a:pt x="26390" y="21954"/>
                      <a:pt x="21954" y="26390"/>
                      <a:pt x="16507" y="26390"/>
                    </a:cubicBezTo>
                    <a:cubicBezTo>
                      <a:pt x="11026" y="26390"/>
                      <a:pt x="6590" y="21954"/>
                      <a:pt x="6590" y="16507"/>
                    </a:cubicBezTo>
                    <a:cubicBezTo>
                      <a:pt x="6590" y="11026"/>
                      <a:pt x="11026" y="6590"/>
                      <a:pt x="16507" y="6590"/>
                    </a:cubicBezTo>
                    <a:close/>
                    <a:moveTo>
                      <a:pt x="16507" y="1"/>
                    </a:moveTo>
                    <a:cubicBezTo>
                      <a:pt x="7406" y="1"/>
                      <a:pt x="1" y="7406"/>
                      <a:pt x="1" y="16507"/>
                    </a:cubicBezTo>
                    <a:cubicBezTo>
                      <a:pt x="1" y="25575"/>
                      <a:pt x="7406" y="32980"/>
                      <a:pt x="16507" y="32980"/>
                    </a:cubicBezTo>
                    <a:cubicBezTo>
                      <a:pt x="25575" y="32980"/>
                      <a:pt x="32980" y="25575"/>
                      <a:pt x="32980" y="16507"/>
                    </a:cubicBezTo>
                    <a:cubicBezTo>
                      <a:pt x="32980" y="7406"/>
                      <a:pt x="25575" y="1"/>
                      <a:pt x="165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55;p40">
                <a:extLst>
                  <a:ext uri="{FF2B5EF4-FFF2-40B4-BE49-F238E27FC236}">
                    <a16:creationId xmlns:a16="http://schemas.microsoft.com/office/drawing/2014/main" id="{63B8544E-2CAF-BB8B-CFB1-2DD035BFFF7B}"/>
                  </a:ext>
                </a:extLst>
              </p:cNvPr>
              <p:cNvSpPr/>
              <p:nvPr/>
            </p:nvSpPr>
            <p:spPr>
              <a:xfrm>
                <a:off x="3497650" y="2325775"/>
                <a:ext cx="1922975" cy="1812875"/>
              </a:xfrm>
              <a:custGeom>
                <a:avLst/>
                <a:gdLst/>
                <a:ahLst/>
                <a:cxnLst/>
                <a:rect l="l" t="t" r="r" b="b"/>
                <a:pathLst>
                  <a:path w="76919" h="72515" extrusionOk="0">
                    <a:moveTo>
                      <a:pt x="3328" y="1"/>
                    </a:moveTo>
                    <a:cubicBezTo>
                      <a:pt x="1501" y="1"/>
                      <a:pt x="1" y="1469"/>
                      <a:pt x="1" y="3295"/>
                    </a:cubicBezTo>
                    <a:lnTo>
                      <a:pt x="1" y="69220"/>
                    </a:lnTo>
                    <a:cubicBezTo>
                      <a:pt x="1" y="71047"/>
                      <a:pt x="1501" y="72515"/>
                      <a:pt x="3328" y="72515"/>
                    </a:cubicBezTo>
                    <a:lnTo>
                      <a:pt x="25281" y="72515"/>
                    </a:lnTo>
                    <a:cubicBezTo>
                      <a:pt x="27108" y="72515"/>
                      <a:pt x="28576" y="71047"/>
                      <a:pt x="28576" y="69220"/>
                    </a:cubicBezTo>
                    <a:lnTo>
                      <a:pt x="28576" y="45571"/>
                    </a:lnTo>
                    <a:cubicBezTo>
                      <a:pt x="28576" y="37807"/>
                      <a:pt x="30304" y="28576"/>
                      <a:pt x="38459" y="28576"/>
                    </a:cubicBezTo>
                    <a:cubicBezTo>
                      <a:pt x="44559" y="28576"/>
                      <a:pt x="47071" y="33730"/>
                      <a:pt x="47952" y="39536"/>
                    </a:cubicBezTo>
                    <a:cubicBezTo>
                      <a:pt x="48180" y="41135"/>
                      <a:pt x="49583" y="42309"/>
                      <a:pt x="51181" y="42309"/>
                    </a:cubicBezTo>
                    <a:cubicBezTo>
                      <a:pt x="53236" y="42309"/>
                      <a:pt x="54769" y="40515"/>
                      <a:pt x="54443" y="38492"/>
                    </a:cubicBezTo>
                    <a:cubicBezTo>
                      <a:pt x="52780" y="27891"/>
                      <a:pt x="47169" y="21987"/>
                      <a:pt x="38459" y="21987"/>
                    </a:cubicBezTo>
                    <a:cubicBezTo>
                      <a:pt x="27988" y="21987"/>
                      <a:pt x="21986" y="30566"/>
                      <a:pt x="21986" y="45571"/>
                    </a:cubicBezTo>
                    <a:lnTo>
                      <a:pt x="21986" y="65926"/>
                    </a:lnTo>
                    <a:lnTo>
                      <a:pt x="6622" y="65926"/>
                    </a:lnTo>
                    <a:lnTo>
                      <a:pt x="6622" y="6590"/>
                    </a:lnTo>
                    <a:lnTo>
                      <a:pt x="17583" y="6590"/>
                    </a:lnTo>
                    <a:lnTo>
                      <a:pt x="17583" y="10929"/>
                    </a:lnTo>
                    <a:cubicBezTo>
                      <a:pt x="17583" y="11940"/>
                      <a:pt x="18007" y="12951"/>
                      <a:pt x="18822" y="13571"/>
                    </a:cubicBezTo>
                    <a:cubicBezTo>
                      <a:pt x="19442" y="14076"/>
                      <a:pt x="20176" y="14321"/>
                      <a:pt x="20906" y="14321"/>
                    </a:cubicBezTo>
                    <a:cubicBezTo>
                      <a:pt x="21636" y="14321"/>
                      <a:pt x="22362" y="14076"/>
                      <a:pt x="22965" y="13603"/>
                    </a:cubicBezTo>
                    <a:cubicBezTo>
                      <a:pt x="28673" y="9004"/>
                      <a:pt x="35556" y="6590"/>
                      <a:pt x="42863" y="6590"/>
                    </a:cubicBezTo>
                    <a:cubicBezTo>
                      <a:pt x="61848" y="6590"/>
                      <a:pt x="70329" y="22606"/>
                      <a:pt x="70329" y="38460"/>
                    </a:cubicBezTo>
                    <a:lnTo>
                      <a:pt x="70329" y="65926"/>
                    </a:lnTo>
                    <a:lnTo>
                      <a:pt x="54965" y="65926"/>
                    </a:lnTo>
                    <a:lnTo>
                      <a:pt x="54965" y="55063"/>
                    </a:lnTo>
                    <a:cubicBezTo>
                      <a:pt x="54965" y="53269"/>
                      <a:pt x="53497" y="51801"/>
                      <a:pt x="51670" y="51801"/>
                    </a:cubicBezTo>
                    <a:lnTo>
                      <a:pt x="51638" y="51801"/>
                    </a:lnTo>
                    <a:cubicBezTo>
                      <a:pt x="49844" y="51801"/>
                      <a:pt x="48376" y="53269"/>
                      <a:pt x="48376" y="55063"/>
                    </a:cubicBezTo>
                    <a:lnTo>
                      <a:pt x="48376" y="69220"/>
                    </a:lnTo>
                    <a:cubicBezTo>
                      <a:pt x="48376" y="71047"/>
                      <a:pt x="49844" y="72515"/>
                      <a:pt x="51670" y="72515"/>
                    </a:cubicBezTo>
                    <a:lnTo>
                      <a:pt x="73624" y="72515"/>
                    </a:lnTo>
                    <a:cubicBezTo>
                      <a:pt x="75450" y="72515"/>
                      <a:pt x="76918" y="71047"/>
                      <a:pt x="76918" y="69220"/>
                    </a:cubicBezTo>
                    <a:lnTo>
                      <a:pt x="76918" y="38460"/>
                    </a:lnTo>
                    <a:cubicBezTo>
                      <a:pt x="76918" y="15821"/>
                      <a:pt x="62924" y="1"/>
                      <a:pt x="42863" y="1"/>
                    </a:cubicBezTo>
                    <a:cubicBezTo>
                      <a:pt x="36307" y="1"/>
                      <a:pt x="29880" y="1697"/>
                      <a:pt x="24205" y="4861"/>
                    </a:cubicBezTo>
                    <a:lnTo>
                      <a:pt x="24205" y="3295"/>
                    </a:lnTo>
                    <a:cubicBezTo>
                      <a:pt x="24205" y="1469"/>
                      <a:pt x="22704" y="1"/>
                      <a:pt x="208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Google Shape;8315;p57">
              <a:extLst>
                <a:ext uri="{FF2B5EF4-FFF2-40B4-BE49-F238E27FC236}">
                  <a16:creationId xmlns:a16="http://schemas.microsoft.com/office/drawing/2014/main" id="{089666FD-EA87-02C2-E1D3-2B8541936400}"/>
                </a:ext>
              </a:extLst>
            </p:cNvPr>
            <p:cNvSpPr/>
            <p:nvPr/>
          </p:nvSpPr>
          <p:spPr>
            <a:xfrm>
              <a:off x="5735473" y="3455094"/>
              <a:ext cx="245054" cy="238583"/>
            </a:xfrm>
            <a:custGeom>
              <a:avLst/>
              <a:gdLst/>
              <a:ahLst/>
              <a:cxnLst/>
              <a:rect l="l" t="t" r="r" b="b"/>
              <a:pathLst>
                <a:path w="19066" h="19065" extrusionOk="0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378E7B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>
          <a:extLst>
            <a:ext uri="{FF2B5EF4-FFF2-40B4-BE49-F238E27FC236}">
              <a16:creationId xmlns:a16="http://schemas.microsoft.com/office/drawing/2014/main" id="{243C3EE9-21A4-9111-1615-2F11393E0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33">
            <a:extLst>
              <a:ext uri="{FF2B5EF4-FFF2-40B4-BE49-F238E27FC236}">
                <a16:creationId xmlns:a16="http://schemas.microsoft.com/office/drawing/2014/main" id="{EF3DE10E-84EC-5875-BB9C-B00C4C1051A9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32811" r="32811"/>
          <a:stretch/>
        </p:blipFill>
        <p:spPr>
          <a:xfrm>
            <a:off x="2724000" y="-5250"/>
            <a:ext cx="3695998" cy="522275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3">
            <a:extLst>
              <a:ext uri="{FF2B5EF4-FFF2-40B4-BE49-F238E27FC236}">
                <a16:creationId xmlns:a16="http://schemas.microsoft.com/office/drawing/2014/main" id="{22B351AE-8E6B-0870-1197-DCC6359BFBD1}"/>
              </a:ext>
            </a:extLst>
          </p:cNvPr>
          <p:cNvSpPr/>
          <p:nvPr/>
        </p:nvSpPr>
        <p:spPr>
          <a:xfrm rot="-194701">
            <a:off x="122490" y="468295"/>
            <a:ext cx="2983784" cy="2584749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33">
            <a:extLst>
              <a:ext uri="{FF2B5EF4-FFF2-40B4-BE49-F238E27FC236}">
                <a16:creationId xmlns:a16="http://schemas.microsoft.com/office/drawing/2014/main" id="{A9592295-8370-C098-DC5B-591AF113656B}"/>
              </a:ext>
            </a:extLst>
          </p:cNvPr>
          <p:cNvSpPr/>
          <p:nvPr/>
        </p:nvSpPr>
        <p:spPr>
          <a:xfrm rot="914792">
            <a:off x="6308390" y="2648494"/>
            <a:ext cx="2283885" cy="1978011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3">
            <a:extLst>
              <a:ext uri="{FF2B5EF4-FFF2-40B4-BE49-F238E27FC236}">
                <a16:creationId xmlns:a16="http://schemas.microsoft.com/office/drawing/2014/main" id="{22E9B379-D923-8706-DD09-26D149E9682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793000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RURAL</a:t>
            </a:r>
            <a:br>
              <a:rPr lang="en" dirty="0">
                <a:solidFill>
                  <a:schemeClr val="dk1"/>
                </a:solidFill>
              </a:rPr>
            </a:br>
            <a:r>
              <a:rPr lang="en" dirty="0">
                <a:solidFill>
                  <a:schemeClr val="dk1"/>
                </a:solidFill>
              </a:rPr>
              <a:t>DEVELOPMENT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56" name="Google Shape;356;p33">
            <a:extLst>
              <a:ext uri="{FF2B5EF4-FFF2-40B4-BE49-F238E27FC236}">
                <a16:creationId xmlns:a16="http://schemas.microsoft.com/office/drawing/2014/main" id="{300E2B31-3A0D-AA26-F37E-7E4CA901183F}"/>
              </a:ext>
            </a:extLst>
          </p:cNvPr>
          <p:cNvSpPr txBox="1"/>
          <p:nvPr/>
        </p:nvSpPr>
        <p:spPr>
          <a:xfrm>
            <a:off x="711275" y="1508863"/>
            <a:ext cx="16377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Rural development is the process of improving the quality of life and economic well-being of people in rural areas,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(World Bank, 2008)</a:t>
            </a:r>
          </a:p>
        </p:txBody>
      </p:sp>
      <p:sp>
        <p:nvSpPr>
          <p:cNvPr id="357" name="Google Shape;357;p33">
            <a:extLst>
              <a:ext uri="{FF2B5EF4-FFF2-40B4-BE49-F238E27FC236}">
                <a16:creationId xmlns:a16="http://schemas.microsoft.com/office/drawing/2014/main" id="{FF829F83-DDD3-5D03-1FCE-E1A1D2A49DD2}"/>
              </a:ext>
            </a:extLst>
          </p:cNvPr>
          <p:cNvSpPr txBox="1"/>
          <p:nvPr/>
        </p:nvSpPr>
        <p:spPr>
          <a:xfrm flipH="1">
            <a:off x="348875" y="1382138"/>
            <a:ext cx="20001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WHAT?</a:t>
            </a: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358" name="Google Shape;358;p33">
            <a:extLst>
              <a:ext uri="{FF2B5EF4-FFF2-40B4-BE49-F238E27FC236}">
                <a16:creationId xmlns:a16="http://schemas.microsoft.com/office/drawing/2014/main" id="{4D32CBD1-5631-79D1-D122-FCFECF0133F6}"/>
              </a:ext>
            </a:extLst>
          </p:cNvPr>
          <p:cNvSpPr txBox="1"/>
          <p:nvPr/>
        </p:nvSpPr>
        <p:spPr>
          <a:xfrm>
            <a:off x="6781725" y="3305822"/>
            <a:ext cx="1637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Poverty Reduction, Food Security, Social Equity, Economic Diversification, Community Empowerment, and Sustainability.</a:t>
            </a:r>
            <a:endParaRPr sz="1100" dirty="0">
              <a:solidFill>
                <a:schemeClr val="accent3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sp>
        <p:nvSpPr>
          <p:cNvPr id="359" name="Google Shape;359;p33">
            <a:extLst>
              <a:ext uri="{FF2B5EF4-FFF2-40B4-BE49-F238E27FC236}">
                <a16:creationId xmlns:a16="http://schemas.microsoft.com/office/drawing/2014/main" id="{6CD12268-591B-E8A0-CC7F-DDAD5D81A962}"/>
              </a:ext>
            </a:extLst>
          </p:cNvPr>
          <p:cNvSpPr txBox="1"/>
          <p:nvPr/>
        </p:nvSpPr>
        <p:spPr>
          <a:xfrm flipH="1">
            <a:off x="6781725" y="3237147"/>
            <a:ext cx="2000100" cy="1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rPr>
              <a:t>WHY?</a:t>
            </a:r>
            <a:endParaRPr b="1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" name="Google Shape;334;p32">
            <a:extLst>
              <a:ext uri="{FF2B5EF4-FFF2-40B4-BE49-F238E27FC236}">
                <a16:creationId xmlns:a16="http://schemas.microsoft.com/office/drawing/2014/main" id="{46BF1D66-D523-4475-43FC-99AC37E0231B}"/>
              </a:ext>
            </a:extLst>
          </p:cNvPr>
          <p:cNvSpPr txBox="1">
            <a:spLocks/>
          </p:cNvSpPr>
          <p:nvPr/>
        </p:nvSpPr>
        <p:spPr>
          <a:xfrm flipH="1">
            <a:off x="-303716" y="4712613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2496328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4">
          <a:extLst>
            <a:ext uri="{FF2B5EF4-FFF2-40B4-BE49-F238E27FC236}">
              <a16:creationId xmlns:a16="http://schemas.microsoft.com/office/drawing/2014/main" id="{D7AF180C-832F-551E-6AB5-F8C24C179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>
            <a:extLst>
              <a:ext uri="{FF2B5EF4-FFF2-40B4-BE49-F238E27FC236}">
                <a16:creationId xmlns:a16="http://schemas.microsoft.com/office/drawing/2014/main" id="{E9EB9CF8-82EE-9120-2EE9-846C5F1DCF94}"/>
              </a:ext>
            </a:extLst>
          </p:cNvPr>
          <p:cNvSpPr/>
          <p:nvPr/>
        </p:nvSpPr>
        <p:spPr>
          <a:xfrm flipH="1">
            <a:off x="-447675" y="-42125"/>
            <a:ext cx="5743575" cy="5200650"/>
          </a:xfrm>
          <a:custGeom>
            <a:avLst/>
            <a:gdLst/>
            <a:ahLst/>
            <a:cxnLst/>
            <a:rect l="l" t="t" r="r" b="b"/>
            <a:pathLst>
              <a:path w="229743" h="208026" extrusionOk="0">
                <a:moveTo>
                  <a:pt x="62865" y="1524"/>
                </a:moveTo>
                <a:lnTo>
                  <a:pt x="0" y="208026"/>
                </a:lnTo>
                <a:lnTo>
                  <a:pt x="229743" y="208026"/>
                </a:lnTo>
                <a:lnTo>
                  <a:pt x="2297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" name="Google Shape;156;p25">
            <a:extLst>
              <a:ext uri="{FF2B5EF4-FFF2-40B4-BE49-F238E27FC236}">
                <a16:creationId xmlns:a16="http://schemas.microsoft.com/office/drawing/2014/main" id="{8AB8072E-EDD0-9408-8DE5-5BBD5820BEE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91957" y="711186"/>
            <a:ext cx="3867300" cy="6064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KEY COMPONENTS OF RURAL DEVELOPMENT</a:t>
            </a:r>
            <a:endParaRPr sz="2800" dirty="0">
              <a:solidFill>
                <a:schemeClr val="lt1"/>
              </a:solidFill>
            </a:endParaRPr>
          </a:p>
        </p:txBody>
      </p:sp>
      <p:sp>
        <p:nvSpPr>
          <p:cNvPr id="157" name="Google Shape;157;p25">
            <a:extLst>
              <a:ext uri="{FF2B5EF4-FFF2-40B4-BE49-F238E27FC236}">
                <a16:creationId xmlns:a16="http://schemas.microsoft.com/office/drawing/2014/main" id="{1D93FC0D-6268-6BCB-7728-84AFD1D550E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91957" y="1370480"/>
            <a:ext cx="33405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Economic growth through enhanced agricultural productivity and diversification.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 Infrastructure development, including transportation, electricity, and sanitation.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Expansion of social services like education and health care.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Participatory approaches that involve local communities in decision-making.</a:t>
            </a:r>
          </a:p>
          <a:p>
            <a:pPr marL="171450" lvl="0" indent="-171450" algn="l" rtl="0"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FFFFFF"/>
                </a:solidFill>
              </a:rPr>
              <a:t>Sustainability to protect natural resources and enhance resilience.</a:t>
            </a:r>
            <a:endParaRPr sz="1200" dirty="0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358279-562D-94EE-6DAF-354CBB554D96}"/>
              </a:ext>
            </a:extLst>
          </p:cNvPr>
          <p:cNvSpPr txBox="1"/>
          <p:nvPr/>
        </p:nvSpPr>
        <p:spPr>
          <a:xfrm>
            <a:off x="291957" y="4101423"/>
            <a:ext cx="479636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  <a:latin typeface="Assistant Light" pitchFamily="2" charset="-79"/>
                <a:cs typeface="Assistant Light" pitchFamily="2" charset="-79"/>
              </a:rPr>
              <a:t>(Chambers, 1983; World Bank, 2008; FAO, 2017) </a:t>
            </a:r>
          </a:p>
        </p:txBody>
      </p:sp>
      <p:sp>
        <p:nvSpPr>
          <p:cNvPr id="6" name="Google Shape;334;p32">
            <a:extLst>
              <a:ext uri="{FF2B5EF4-FFF2-40B4-BE49-F238E27FC236}">
                <a16:creationId xmlns:a16="http://schemas.microsoft.com/office/drawing/2014/main" id="{DE584A90-6861-E5F8-082C-E7F40162D99D}"/>
              </a:ext>
            </a:extLst>
          </p:cNvPr>
          <p:cNvSpPr txBox="1">
            <a:spLocks/>
          </p:cNvSpPr>
          <p:nvPr/>
        </p:nvSpPr>
        <p:spPr>
          <a:xfrm flipH="1">
            <a:off x="-303716" y="4712613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rgbClr val="FFFFFF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3691501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>
          <a:extLst>
            <a:ext uri="{FF2B5EF4-FFF2-40B4-BE49-F238E27FC236}">
              <a16:creationId xmlns:a16="http://schemas.microsoft.com/office/drawing/2014/main" id="{CE4F7420-8226-A93D-DDD5-025AE0005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>
            <a:extLst>
              <a:ext uri="{FF2B5EF4-FFF2-40B4-BE49-F238E27FC236}">
                <a16:creationId xmlns:a16="http://schemas.microsoft.com/office/drawing/2014/main" id="{86723D53-8D1A-D448-35A9-B72184751F0A}"/>
              </a:ext>
            </a:extLst>
          </p:cNvPr>
          <p:cNvSpPr/>
          <p:nvPr/>
        </p:nvSpPr>
        <p:spPr>
          <a:xfrm>
            <a:off x="-1298644" y="101286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>
            <a:extLst>
              <a:ext uri="{FF2B5EF4-FFF2-40B4-BE49-F238E27FC236}">
                <a16:creationId xmlns:a16="http://schemas.microsoft.com/office/drawing/2014/main" id="{F1D91FC6-BB38-5CCB-5581-13C634A750D3}"/>
              </a:ext>
            </a:extLst>
          </p:cNvPr>
          <p:cNvSpPr/>
          <p:nvPr/>
        </p:nvSpPr>
        <p:spPr>
          <a:xfrm>
            <a:off x="1279245" y="1553774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>
            <a:extLst>
              <a:ext uri="{FF2B5EF4-FFF2-40B4-BE49-F238E27FC236}">
                <a16:creationId xmlns:a16="http://schemas.microsoft.com/office/drawing/2014/main" id="{0392CD22-53C6-547C-A9BF-11FD1CDB7EBA}"/>
              </a:ext>
            </a:extLst>
          </p:cNvPr>
          <p:cNvSpPr/>
          <p:nvPr/>
        </p:nvSpPr>
        <p:spPr>
          <a:xfrm>
            <a:off x="3816847" y="928487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32">
            <a:extLst>
              <a:ext uri="{FF2B5EF4-FFF2-40B4-BE49-F238E27FC236}">
                <a16:creationId xmlns:a16="http://schemas.microsoft.com/office/drawing/2014/main" id="{CAF4157F-9BA6-CCEE-8A0D-B7208E5E7F67}"/>
              </a:ext>
            </a:extLst>
          </p:cNvPr>
          <p:cNvSpPr/>
          <p:nvPr/>
        </p:nvSpPr>
        <p:spPr>
          <a:xfrm>
            <a:off x="3757320" y="300475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90" name="Google Shape;290;p32">
            <a:extLst>
              <a:ext uri="{FF2B5EF4-FFF2-40B4-BE49-F238E27FC236}">
                <a16:creationId xmlns:a16="http://schemas.microsoft.com/office/drawing/2014/main" id="{98D6DAE3-434A-A6ED-3F38-97B91CFFBEC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72667" y="212096"/>
            <a:ext cx="4470503" cy="5170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COMMUNITY ENGAGEMENT PROCESS</a:t>
            </a:r>
            <a:endParaRPr dirty="0"/>
          </a:p>
        </p:txBody>
      </p:sp>
      <p:grpSp>
        <p:nvGrpSpPr>
          <p:cNvPr id="291" name="Google Shape;291;p32">
            <a:extLst>
              <a:ext uri="{FF2B5EF4-FFF2-40B4-BE49-F238E27FC236}">
                <a16:creationId xmlns:a16="http://schemas.microsoft.com/office/drawing/2014/main" id="{7A51129D-A2D8-3FC9-8E8D-BD395EA8AA4D}"/>
              </a:ext>
            </a:extLst>
          </p:cNvPr>
          <p:cNvGrpSpPr/>
          <p:nvPr/>
        </p:nvGrpSpPr>
        <p:grpSpPr>
          <a:xfrm>
            <a:off x="2444160" y="1998581"/>
            <a:ext cx="438935" cy="424808"/>
            <a:chOff x="1190625" y="322100"/>
            <a:chExt cx="5219200" cy="5051225"/>
          </a:xfrm>
        </p:grpSpPr>
        <p:sp>
          <p:nvSpPr>
            <p:cNvPr id="292" name="Google Shape;292;p32">
              <a:extLst>
                <a:ext uri="{FF2B5EF4-FFF2-40B4-BE49-F238E27FC236}">
                  <a16:creationId xmlns:a16="http://schemas.microsoft.com/office/drawing/2014/main" id="{977D3B51-DEEB-6706-81D1-EE66E82CA1B4}"/>
                </a:ext>
              </a:extLst>
            </p:cNvPr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>
              <a:extLst>
                <a:ext uri="{FF2B5EF4-FFF2-40B4-BE49-F238E27FC236}">
                  <a16:creationId xmlns:a16="http://schemas.microsoft.com/office/drawing/2014/main" id="{40A3C1A9-581D-66D0-3AF0-5BBA870DF08C}"/>
                </a:ext>
              </a:extLst>
            </p:cNvPr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>
              <a:extLst>
                <a:ext uri="{FF2B5EF4-FFF2-40B4-BE49-F238E27FC236}">
                  <a16:creationId xmlns:a16="http://schemas.microsoft.com/office/drawing/2014/main" id="{03E8092F-5626-42AC-79AE-CF2CFBEA1D9E}"/>
                </a:ext>
              </a:extLst>
            </p:cNvPr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>
              <a:extLst>
                <a:ext uri="{FF2B5EF4-FFF2-40B4-BE49-F238E27FC236}">
                  <a16:creationId xmlns:a16="http://schemas.microsoft.com/office/drawing/2014/main" id="{E7AAF076-59E4-10D0-EFD1-2F6BBC005C05}"/>
                </a:ext>
              </a:extLst>
            </p:cNvPr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>
              <a:extLst>
                <a:ext uri="{FF2B5EF4-FFF2-40B4-BE49-F238E27FC236}">
                  <a16:creationId xmlns:a16="http://schemas.microsoft.com/office/drawing/2014/main" id="{6149CC06-59EE-E408-6032-0EC802F129C8}"/>
                </a:ext>
              </a:extLst>
            </p:cNvPr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>
              <a:extLst>
                <a:ext uri="{FF2B5EF4-FFF2-40B4-BE49-F238E27FC236}">
                  <a16:creationId xmlns:a16="http://schemas.microsoft.com/office/drawing/2014/main" id="{0C4E587B-96D6-831F-05CE-1598B00FA6B8}"/>
                </a:ext>
              </a:extLst>
            </p:cNvPr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>
              <a:extLst>
                <a:ext uri="{FF2B5EF4-FFF2-40B4-BE49-F238E27FC236}">
                  <a16:creationId xmlns:a16="http://schemas.microsoft.com/office/drawing/2014/main" id="{364AC889-9B9F-5E61-F304-BFB863A89F5B}"/>
                </a:ext>
              </a:extLst>
            </p:cNvPr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>
              <a:extLst>
                <a:ext uri="{FF2B5EF4-FFF2-40B4-BE49-F238E27FC236}">
                  <a16:creationId xmlns:a16="http://schemas.microsoft.com/office/drawing/2014/main" id="{DE67E043-7312-A9CB-0BDB-135A324FACA3}"/>
                </a:ext>
              </a:extLst>
            </p:cNvPr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>
              <a:extLst>
                <a:ext uri="{FF2B5EF4-FFF2-40B4-BE49-F238E27FC236}">
                  <a16:creationId xmlns:a16="http://schemas.microsoft.com/office/drawing/2014/main" id="{30CC4D0A-13CC-9EE0-345C-A9902774C7FC}"/>
                </a:ext>
              </a:extLst>
            </p:cNvPr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>
              <a:extLst>
                <a:ext uri="{FF2B5EF4-FFF2-40B4-BE49-F238E27FC236}">
                  <a16:creationId xmlns:a16="http://schemas.microsoft.com/office/drawing/2014/main" id="{E60231D1-3DFD-59CF-6A14-1B7BB5BAE6DB}"/>
                </a:ext>
              </a:extLst>
            </p:cNvPr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>
              <a:extLst>
                <a:ext uri="{FF2B5EF4-FFF2-40B4-BE49-F238E27FC236}">
                  <a16:creationId xmlns:a16="http://schemas.microsoft.com/office/drawing/2014/main" id="{418F1795-B7E2-FAA2-F620-A50094AFD808}"/>
                </a:ext>
              </a:extLst>
            </p:cNvPr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>
              <a:extLst>
                <a:ext uri="{FF2B5EF4-FFF2-40B4-BE49-F238E27FC236}">
                  <a16:creationId xmlns:a16="http://schemas.microsoft.com/office/drawing/2014/main" id="{405C4366-7429-3989-B9E9-6774001FDC95}"/>
                </a:ext>
              </a:extLst>
            </p:cNvPr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>
              <a:extLst>
                <a:ext uri="{FF2B5EF4-FFF2-40B4-BE49-F238E27FC236}">
                  <a16:creationId xmlns:a16="http://schemas.microsoft.com/office/drawing/2014/main" id="{C6E6218A-852D-E57C-7480-E5D47855C9BC}"/>
                </a:ext>
              </a:extLst>
            </p:cNvPr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>
            <a:extLst>
              <a:ext uri="{FF2B5EF4-FFF2-40B4-BE49-F238E27FC236}">
                <a16:creationId xmlns:a16="http://schemas.microsoft.com/office/drawing/2014/main" id="{9B0F7766-93A2-196C-6363-AE53FEA86021}"/>
              </a:ext>
            </a:extLst>
          </p:cNvPr>
          <p:cNvGrpSpPr/>
          <p:nvPr/>
        </p:nvGrpSpPr>
        <p:grpSpPr>
          <a:xfrm>
            <a:off x="4645341" y="1091907"/>
            <a:ext cx="276470" cy="300104"/>
            <a:chOff x="1396125" y="238125"/>
            <a:chExt cx="4808175" cy="5219200"/>
          </a:xfrm>
        </p:grpSpPr>
        <p:sp>
          <p:nvSpPr>
            <p:cNvPr id="306" name="Google Shape;306;p32">
              <a:extLst>
                <a:ext uri="{FF2B5EF4-FFF2-40B4-BE49-F238E27FC236}">
                  <a16:creationId xmlns:a16="http://schemas.microsoft.com/office/drawing/2014/main" id="{218B8366-C0A1-B1BF-AEDC-B58B8FE65F08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>
              <a:extLst>
                <a:ext uri="{FF2B5EF4-FFF2-40B4-BE49-F238E27FC236}">
                  <a16:creationId xmlns:a16="http://schemas.microsoft.com/office/drawing/2014/main" id="{4CF7E4ED-F577-7F86-7E07-FA0A462D03BB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>
              <a:extLst>
                <a:ext uri="{FF2B5EF4-FFF2-40B4-BE49-F238E27FC236}">
                  <a16:creationId xmlns:a16="http://schemas.microsoft.com/office/drawing/2014/main" id="{86887157-174B-4BB3-6C97-1590F9B070DB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>
              <a:extLst>
                <a:ext uri="{FF2B5EF4-FFF2-40B4-BE49-F238E27FC236}">
                  <a16:creationId xmlns:a16="http://schemas.microsoft.com/office/drawing/2014/main" id="{9200C26A-89AF-733E-0560-C2E74D64C2CB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>
              <a:extLst>
                <a:ext uri="{FF2B5EF4-FFF2-40B4-BE49-F238E27FC236}">
                  <a16:creationId xmlns:a16="http://schemas.microsoft.com/office/drawing/2014/main" id="{F4F16D19-7631-EEAF-8DA3-3CB479EC2CEE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>
              <a:extLst>
                <a:ext uri="{FF2B5EF4-FFF2-40B4-BE49-F238E27FC236}">
                  <a16:creationId xmlns:a16="http://schemas.microsoft.com/office/drawing/2014/main" id="{78DB9DB3-B04E-4975-CB9D-358F800DD1B3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>
              <a:extLst>
                <a:ext uri="{FF2B5EF4-FFF2-40B4-BE49-F238E27FC236}">
                  <a16:creationId xmlns:a16="http://schemas.microsoft.com/office/drawing/2014/main" id="{5FD1D16A-7114-7B20-B11F-4BAD4A2A15E8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>
              <a:extLst>
                <a:ext uri="{FF2B5EF4-FFF2-40B4-BE49-F238E27FC236}">
                  <a16:creationId xmlns:a16="http://schemas.microsoft.com/office/drawing/2014/main" id="{2DAB5022-EC76-0B5E-D3C4-80121C505EA3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>
              <a:extLst>
                <a:ext uri="{FF2B5EF4-FFF2-40B4-BE49-F238E27FC236}">
                  <a16:creationId xmlns:a16="http://schemas.microsoft.com/office/drawing/2014/main" id="{A398778A-D555-6637-F7B8-759326143A2E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>
              <a:extLst>
                <a:ext uri="{FF2B5EF4-FFF2-40B4-BE49-F238E27FC236}">
                  <a16:creationId xmlns:a16="http://schemas.microsoft.com/office/drawing/2014/main" id="{67912983-69B3-7947-CCA0-87A27796C89B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>
              <a:extLst>
                <a:ext uri="{FF2B5EF4-FFF2-40B4-BE49-F238E27FC236}">
                  <a16:creationId xmlns:a16="http://schemas.microsoft.com/office/drawing/2014/main" id="{667436C6-8400-DC74-3507-0955D360F69A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>
              <a:extLst>
                <a:ext uri="{FF2B5EF4-FFF2-40B4-BE49-F238E27FC236}">
                  <a16:creationId xmlns:a16="http://schemas.microsoft.com/office/drawing/2014/main" id="{ADA28F40-B584-EF5B-8F29-B3747D1BF508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>
              <a:extLst>
                <a:ext uri="{FF2B5EF4-FFF2-40B4-BE49-F238E27FC236}">
                  <a16:creationId xmlns:a16="http://schemas.microsoft.com/office/drawing/2014/main" id="{DE1F695D-054C-55D3-DBB0-AF47260E7DDD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>
              <a:extLst>
                <a:ext uri="{FF2B5EF4-FFF2-40B4-BE49-F238E27FC236}">
                  <a16:creationId xmlns:a16="http://schemas.microsoft.com/office/drawing/2014/main" id="{BE3D44DD-EC24-EFBF-1B3C-11DB2028C810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>
              <a:extLst>
                <a:ext uri="{FF2B5EF4-FFF2-40B4-BE49-F238E27FC236}">
                  <a16:creationId xmlns:a16="http://schemas.microsoft.com/office/drawing/2014/main" id="{6E0DDC5A-3263-0946-2255-7DEC77576922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>
              <a:extLst>
                <a:ext uri="{FF2B5EF4-FFF2-40B4-BE49-F238E27FC236}">
                  <a16:creationId xmlns:a16="http://schemas.microsoft.com/office/drawing/2014/main" id="{EBFDBA4D-0F26-7480-FAEB-93622234998E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>
              <a:extLst>
                <a:ext uri="{FF2B5EF4-FFF2-40B4-BE49-F238E27FC236}">
                  <a16:creationId xmlns:a16="http://schemas.microsoft.com/office/drawing/2014/main" id="{F487AA4F-FDB4-AEE2-94B9-BD3D223531BC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2">
            <a:extLst>
              <a:ext uri="{FF2B5EF4-FFF2-40B4-BE49-F238E27FC236}">
                <a16:creationId xmlns:a16="http://schemas.microsoft.com/office/drawing/2014/main" id="{8450B57A-7F39-9460-1754-8BDB887225CB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1632723" y="2706194"/>
            <a:ext cx="2072346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</a:rPr>
              <a:t>COMMUNITY EMPOWERMENT</a:t>
            </a:r>
          </a:p>
        </p:txBody>
      </p:sp>
      <p:sp>
        <p:nvSpPr>
          <p:cNvPr id="335" name="Google Shape;335;p32">
            <a:extLst>
              <a:ext uri="{FF2B5EF4-FFF2-40B4-BE49-F238E27FC236}">
                <a16:creationId xmlns:a16="http://schemas.microsoft.com/office/drawing/2014/main" id="{BBF8A621-4610-E93C-CED5-3842F92C9F93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3967426" y="3554016"/>
            <a:ext cx="14982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IMPLEMENT WITH SUPPORT</a:t>
            </a:r>
          </a:p>
        </p:txBody>
      </p:sp>
      <p:sp>
        <p:nvSpPr>
          <p:cNvPr id="336" name="Google Shape;336;p32">
            <a:extLst>
              <a:ext uri="{FF2B5EF4-FFF2-40B4-BE49-F238E27FC236}">
                <a16:creationId xmlns:a16="http://schemas.microsoft.com/office/drawing/2014/main" id="{F9A91E71-2D7E-3B41-5B27-37AB03A4049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3974972" y="3887132"/>
            <a:ext cx="1498200" cy="5823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Execute activities with ongoing community involvement and support</a:t>
            </a:r>
            <a:endParaRPr sz="900" dirty="0">
              <a:solidFill>
                <a:schemeClr val="accent3"/>
              </a:solidFill>
            </a:endParaRPr>
          </a:p>
        </p:txBody>
      </p:sp>
      <p:sp>
        <p:nvSpPr>
          <p:cNvPr id="337" name="Google Shape;337;p32">
            <a:extLst>
              <a:ext uri="{FF2B5EF4-FFF2-40B4-BE49-F238E27FC236}">
                <a16:creationId xmlns:a16="http://schemas.microsoft.com/office/drawing/2014/main" id="{104AE9A4-F5E5-30C3-1299-DCE12CEA8016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 flipH="1">
            <a:off x="4054026" y="1439476"/>
            <a:ext cx="1436922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/>
              <a:t>COLLABORATIVE ACTION PLAN</a:t>
            </a:r>
          </a:p>
        </p:txBody>
      </p:sp>
      <p:sp>
        <p:nvSpPr>
          <p:cNvPr id="338" name="Google Shape;338;p32">
            <a:extLst>
              <a:ext uri="{FF2B5EF4-FFF2-40B4-BE49-F238E27FC236}">
                <a16:creationId xmlns:a16="http://schemas.microsoft.com/office/drawing/2014/main" id="{F8A4CE2F-5F59-C599-93FD-D171C54EB48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 flipH="1">
            <a:off x="4035084" y="1818086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900" dirty="0">
                <a:solidFill>
                  <a:schemeClr val="accent3"/>
                </a:solidFill>
              </a:rPr>
              <a:t>Co-create an action plan that outlines roles, timelines, and responsibilities for all stakeholders</a:t>
            </a:r>
          </a:p>
        </p:txBody>
      </p:sp>
      <p:pic>
        <p:nvPicPr>
          <p:cNvPr id="3" name="Graphic 2" descr="Remote work outline">
            <a:extLst>
              <a:ext uri="{FF2B5EF4-FFF2-40B4-BE49-F238E27FC236}">
                <a16:creationId xmlns:a16="http://schemas.microsoft.com/office/drawing/2014/main" id="{9283F24D-9DED-44E8-1706-664E6ECF0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0574" y="3121259"/>
            <a:ext cx="424808" cy="424808"/>
          </a:xfrm>
          <a:prstGeom prst="rect">
            <a:avLst/>
          </a:prstGeom>
        </p:spPr>
      </p:pic>
      <p:sp>
        <p:nvSpPr>
          <p:cNvPr id="4" name="Google Shape;334;p32">
            <a:extLst>
              <a:ext uri="{FF2B5EF4-FFF2-40B4-BE49-F238E27FC236}">
                <a16:creationId xmlns:a16="http://schemas.microsoft.com/office/drawing/2014/main" id="{5E7FDEC9-9A18-032E-0FA1-28296D4E87AA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  <p:sp>
        <p:nvSpPr>
          <p:cNvPr id="8" name="Google Shape;289;p32">
            <a:extLst>
              <a:ext uri="{FF2B5EF4-FFF2-40B4-BE49-F238E27FC236}">
                <a16:creationId xmlns:a16="http://schemas.microsoft.com/office/drawing/2014/main" id="{69B52CE8-9644-80AA-4CE8-4EE404384640}"/>
              </a:ext>
            </a:extLst>
          </p:cNvPr>
          <p:cNvSpPr/>
          <p:nvPr/>
        </p:nvSpPr>
        <p:spPr>
          <a:xfrm>
            <a:off x="5967172" y="94282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9" name="Google Shape;335;p32">
            <a:extLst>
              <a:ext uri="{FF2B5EF4-FFF2-40B4-BE49-F238E27FC236}">
                <a16:creationId xmlns:a16="http://schemas.microsoft.com/office/drawing/2014/main" id="{069F6007-6248-FD77-409E-FF6628A3B6A2}"/>
              </a:ext>
            </a:extLst>
          </p:cNvPr>
          <p:cNvSpPr txBox="1">
            <a:spLocks/>
          </p:cNvSpPr>
          <p:nvPr/>
        </p:nvSpPr>
        <p:spPr>
          <a:xfrm flipH="1">
            <a:off x="6160513" y="1488065"/>
            <a:ext cx="1661838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FEEDBACK &amp; MONITORING</a:t>
            </a:r>
          </a:p>
        </p:txBody>
      </p:sp>
      <p:sp>
        <p:nvSpPr>
          <p:cNvPr id="10" name="Google Shape;336;p32">
            <a:extLst>
              <a:ext uri="{FF2B5EF4-FFF2-40B4-BE49-F238E27FC236}">
                <a16:creationId xmlns:a16="http://schemas.microsoft.com/office/drawing/2014/main" id="{24B6465F-B517-A45D-DECE-3427AB2DA87D}"/>
              </a:ext>
            </a:extLst>
          </p:cNvPr>
          <p:cNvSpPr txBox="1">
            <a:spLocks/>
          </p:cNvSpPr>
          <p:nvPr/>
        </p:nvSpPr>
        <p:spPr>
          <a:xfrm flipH="1">
            <a:off x="6167760" y="1879802"/>
            <a:ext cx="1498200" cy="582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Establish feedback channels to gather community input and monitor progress</a:t>
            </a:r>
          </a:p>
        </p:txBody>
      </p:sp>
      <p:pic>
        <p:nvPicPr>
          <p:cNvPr id="11" name="Graphic 10" descr="Remote work outline">
            <a:extLst>
              <a:ext uri="{FF2B5EF4-FFF2-40B4-BE49-F238E27FC236}">
                <a16:creationId xmlns:a16="http://schemas.microsoft.com/office/drawing/2014/main" id="{08C18443-289A-4810-BBD4-B385FD03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40426" y="1059329"/>
            <a:ext cx="424808" cy="424808"/>
          </a:xfrm>
          <a:prstGeom prst="rect">
            <a:avLst/>
          </a:prstGeom>
        </p:spPr>
      </p:pic>
      <p:sp>
        <p:nvSpPr>
          <p:cNvPr id="37" name="Google Shape;288;p32">
            <a:extLst>
              <a:ext uri="{FF2B5EF4-FFF2-40B4-BE49-F238E27FC236}">
                <a16:creationId xmlns:a16="http://schemas.microsoft.com/office/drawing/2014/main" id="{43C75DD0-4D98-E1E2-D4D6-6E005F9EB1E8}"/>
              </a:ext>
            </a:extLst>
          </p:cNvPr>
          <p:cNvSpPr/>
          <p:nvPr/>
        </p:nvSpPr>
        <p:spPr>
          <a:xfrm>
            <a:off x="5967172" y="300475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305;p32">
            <a:extLst>
              <a:ext uri="{FF2B5EF4-FFF2-40B4-BE49-F238E27FC236}">
                <a16:creationId xmlns:a16="http://schemas.microsoft.com/office/drawing/2014/main" id="{4D3579E7-4390-2239-6AEE-2F218E253152}"/>
              </a:ext>
            </a:extLst>
          </p:cNvPr>
          <p:cNvGrpSpPr/>
          <p:nvPr/>
        </p:nvGrpSpPr>
        <p:grpSpPr>
          <a:xfrm>
            <a:off x="6795666" y="3168170"/>
            <a:ext cx="276470" cy="300104"/>
            <a:chOff x="1396125" y="238125"/>
            <a:chExt cx="4808175" cy="5219200"/>
          </a:xfrm>
        </p:grpSpPr>
        <p:sp>
          <p:nvSpPr>
            <p:cNvPr id="39" name="Google Shape;306;p32">
              <a:extLst>
                <a:ext uri="{FF2B5EF4-FFF2-40B4-BE49-F238E27FC236}">
                  <a16:creationId xmlns:a16="http://schemas.microsoft.com/office/drawing/2014/main" id="{78CECA30-65C1-6EAF-E707-467727816919}"/>
                </a:ext>
              </a:extLst>
            </p:cNvPr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7;p32">
              <a:extLst>
                <a:ext uri="{FF2B5EF4-FFF2-40B4-BE49-F238E27FC236}">
                  <a16:creationId xmlns:a16="http://schemas.microsoft.com/office/drawing/2014/main" id="{5A9AA792-FC12-366F-A42C-2C59327159A7}"/>
                </a:ext>
              </a:extLst>
            </p:cNvPr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8;p32">
              <a:extLst>
                <a:ext uri="{FF2B5EF4-FFF2-40B4-BE49-F238E27FC236}">
                  <a16:creationId xmlns:a16="http://schemas.microsoft.com/office/drawing/2014/main" id="{3B28689D-382B-00E7-AFBB-278FE8D1C9B1}"/>
                </a:ext>
              </a:extLst>
            </p:cNvPr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9;p32">
              <a:extLst>
                <a:ext uri="{FF2B5EF4-FFF2-40B4-BE49-F238E27FC236}">
                  <a16:creationId xmlns:a16="http://schemas.microsoft.com/office/drawing/2014/main" id="{2B26C9B2-2717-5B7A-9E64-F09AC477BAE2}"/>
                </a:ext>
              </a:extLst>
            </p:cNvPr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10;p32">
              <a:extLst>
                <a:ext uri="{FF2B5EF4-FFF2-40B4-BE49-F238E27FC236}">
                  <a16:creationId xmlns:a16="http://schemas.microsoft.com/office/drawing/2014/main" id="{7CD6D6EE-A582-0AC4-7675-8BBC5CB43955}"/>
                </a:ext>
              </a:extLst>
            </p:cNvPr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11;p32">
              <a:extLst>
                <a:ext uri="{FF2B5EF4-FFF2-40B4-BE49-F238E27FC236}">
                  <a16:creationId xmlns:a16="http://schemas.microsoft.com/office/drawing/2014/main" id="{4625C8B9-EE58-4384-50CF-E91683EA6A58}"/>
                </a:ext>
              </a:extLst>
            </p:cNvPr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12;p32">
              <a:extLst>
                <a:ext uri="{FF2B5EF4-FFF2-40B4-BE49-F238E27FC236}">
                  <a16:creationId xmlns:a16="http://schemas.microsoft.com/office/drawing/2014/main" id="{B6DED109-79ED-9AB4-D369-FCEA62DB9079}"/>
                </a:ext>
              </a:extLst>
            </p:cNvPr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13;p32">
              <a:extLst>
                <a:ext uri="{FF2B5EF4-FFF2-40B4-BE49-F238E27FC236}">
                  <a16:creationId xmlns:a16="http://schemas.microsoft.com/office/drawing/2014/main" id="{B8C518F2-0AB7-5F76-24B0-295F188F21CD}"/>
                </a:ext>
              </a:extLst>
            </p:cNvPr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14;p32">
              <a:extLst>
                <a:ext uri="{FF2B5EF4-FFF2-40B4-BE49-F238E27FC236}">
                  <a16:creationId xmlns:a16="http://schemas.microsoft.com/office/drawing/2014/main" id="{0D9C9E6C-979C-C172-E588-0EDA62EB6BF9}"/>
                </a:ext>
              </a:extLst>
            </p:cNvPr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15;p32">
              <a:extLst>
                <a:ext uri="{FF2B5EF4-FFF2-40B4-BE49-F238E27FC236}">
                  <a16:creationId xmlns:a16="http://schemas.microsoft.com/office/drawing/2014/main" id="{FDFED224-DD7E-C357-B73B-8CF17C4ABFCE}"/>
                </a:ext>
              </a:extLst>
            </p:cNvPr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16;p32">
              <a:extLst>
                <a:ext uri="{FF2B5EF4-FFF2-40B4-BE49-F238E27FC236}">
                  <a16:creationId xmlns:a16="http://schemas.microsoft.com/office/drawing/2014/main" id="{A70E6896-B70E-866B-EF0C-96C7D099872A}"/>
                </a:ext>
              </a:extLst>
            </p:cNvPr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17;p32">
              <a:extLst>
                <a:ext uri="{FF2B5EF4-FFF2-40B4-BE49-F238E27FC236}">
                  <a16:creationId xmlns:a16="http://schemas.microsoft.com/office/drawing/2014/main" id="{9F5DE646-4DFF-FEE5-BCDA-892F38EC5A04}"/>
                </a:ext>
              </a:extLst>
            </p:cNvPr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18;p32">
              <a:extLst>
                <a:ext uri="{FF2B5EF4-FFF2-40B4-BE49-F238E27FC236}">
                  <a16:creationId xmlns:a16="http://schemas.microsoft.com/office/drawing/2014/main" id="{7D633F96-C117-5954-1C46-A2FD8F396092}"/>
                </a:ext>
              </a:extLst>
            </p:cNvPr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19;p32">
              <a:extLst>
                <a:ext uri="{FF2B5EF4-FFF2-40B4-BE49-F238E27FC236}">
                  <a16:creationId xmlns:a16="http://schemas.microsoft.com/office/drawing/2014/main" id="{727E0C2B-1F21-640C-E1DF-EAC95AE4DD1A}"/>
                </a:ext>
              </a:extLst>
            </p:cNvPr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0;p32">
              <a:extLst>
                <a:ext uri="{FF2B5EF4-FFF2-40B4-BE49-F238E27FC236}">
                  <a16:creationId xmlns:a16="http://schemas.microsoft.com/office/drawing/2014/main" id="{AAF9DEE9-3B6A-8FB7-20A7-401F277CDBBC}"/>
                </a:ext>
              </a:extLst>
            </p:cNvPr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1;p32">
              <a:extLst>
                <a:ext uri="{FF2B5EF4-FFF2-40B4-BE49-F238E27FC236}">
                  <a16:creationId xmlns:a16="http://schemas.microsoft.com/office/drawing/2014/main" id="{5A3FFD57-52BD-EFF9-08AC-2E5F334C250A}"/>
                </a:ext>
              </a:extLst>
            </p:cNvPr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2;p32">
              <a:extLst>
                <a:ext uri="{FF2B5EF4-FFF2-40B4-BE49-F238E27FC236}">
                  <a16:creationId xmlns:a16="http://schemas.microsoft.com/office/drawing/2014/main" id="{0C491FCB-7F78-7601-B389-FDA3299CF235}"/>
                </a:ext>
              </a:extLst>
            </p:cNvPr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337;p32">
            <a:extLst>
              <a:ext uri="{FF2B5EF4-FFF2-40B4-BE49-F238E27FC236}">
                <a16:creationId xmlns:a16="http://schemas.microsoft.com/office/drawing/2014/main" id="{33F4B2E6-F14F-41C0-48CB-F40B40B66581}"/>
              </a:ext>
            </a:extLst>
          </p:cNvPr>
          <p:cNvSpPr txBox="1">
            <a:spLocks/>
          </p:cNvSpPr>
          <p:nvPr/>
        </p:nvSpPr>
        <p:spPr>
          <a:xfrm flipH="1">
            <a:off x="6204351" y="3515739"/>
            <a:ext cx="1436922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EVALUATE &amp; CELEBRATE</a:t>
            </a:r>
          </a:p>
        </p:txBody>
      </p:sp>
      <p:sp>
        <p:nvSpPr>
          <p:cNvPr id="57" name="Google Shape;338;p32">
            <a:extLst>
              <a:ext uri="{FF2B5EF4-FFF2-40B4-BE49-F238E27FC236}">
                <a16:creationId xmlns:a16="http://schemas.microsoft.com/office/drawing/2014/main" id="{D1E8C990-4AA0-3EF6-BE15-D4E8AC4C48CF}"/>
              </a:ext>
            </a:extLst>
          </p:cNvPr>
          <p:cNvSpPr txBox="1">
            <a:spLocks/>
          </p:cNvSpPr>
          <p:nvPr/>
        </p:nvSpPr>
        <p:spPr>
          <a:xfrm flipH="1">
            <a:off x="6185409" y="3894349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900" dirty="0">
                <a:solidFill>
                  <a:schemeClr val="accent3"/>
                </a:solidFill>
              </a:rPr>
              <a:t>Assess outcomes together, reflect on lessons learned, and celebrate milestones to boost motivation.</a:t>
            </a:r>
          </a:p>
        </p:txBody>
      </p:sp>
    </p:spTree>
    <p:extLst>
      <p:ext uri="{BB962C8B-B14F-4D97-AF65-F5344CB8AC3E}">
        <p14:creationId xmlns:p14="http://schemas.microsoft.com/office/powerpoint/2010/main" val="1753528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2"/>
          <p:cNvSpPr/>
          <p:nvPr/>
        </p:nvSpPr>
        <p:spPr>
          <a:xfrm>
            <a:off x="-964141" y="1080595"/>
            <a:ext cx="3979200" cy="34476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2"/>
          <p:cNvSpPr/>
          <p:nvPr/>
        </p:nvSpPr>
        <p:spPr>
          <a:xfrm>
            <a:off x="1284660" y="1536841"/>
            <a:ext cx="2769000" cy="23991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88" name="Google Shape;288;p32"/>
          <p:cNvSpPr/>
          <p:nvPr/>
        </p:nvSpPr>
        <p:spPr>
          <a:xfrm>
            <a:off x="3880730" y="2813050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ctrTitle"/>
          </p:nvPr>
        </p:nvSpPr>
        <p:spPr>
          <a:xfrm>
            <a:off x="610871" y="405336"/>
            <a:ext cx="1737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COMMUNITY ENGAGEMENT</a:t>
            </a:r>
            <a:endParaRPr dirty="0"/>
          </a:p>
        </p:txBody>
      </p:sp>
      <p:grpSp>
        <p:nvGrpSpPr>
          <p:cNvPr id="291" name="Google Shape;291;p32"/>
          <p:cNvGrpSpPr/>
          <p:nvPr/>
        </p:nvGrpSpPr>
        <p:grpSpPr>
          <a:xfrm>
            <a:off x="2449575" y="1846182"/>
            <a:ext cx="438935" cy="424808"/>
            <a:chOff x="1190625" y="322100"/>
            <a:chExt cx="5219200" cy="5051225"/>
          </a:xfrm>
        </p:grpSpPr>
        <p:sp>
          <p:nvSpPr>
            <p:cNvPr id="292" name="Google Shape;292;p32"/>
            <p:cNvSpPr/>
            <p:nvPr/>
          </p:nvSpPr>
          <p:spPr>
            <a:xfrm>
              <a:off x="1756575" y="827725"/>
              <a:ext cx="2772700" cy="2643850"/>
            </a:xfrm>
            <a:custGeom>
              <a:avLst/>
              <a:gdLst/>
              <a:ahLst/>
              <a:cxnLst/>
              <a:rect l="l" t="t" r="r" b="b"/>
              <a:pathLst>
                <a:path w="110908" h="105754" extrusionOk="0">
                  <a:moveTo>
                    <a:pt x="38785" y="52029"/>
                  </a:moveTo>
                  <a:cubicBezTo>
                    <a:pt x="41395" y="52029"/>
                    <a:pt x="43515" y="54149"/>
                    <a:pt x="43515" y="56759"/>
                  </a:cubicBezTo>
                  <a:cubicBezTo>
                    <a:pt x="43515" y="59336"/>
                    <a:pt x="41395" y="61456"/>
                    <a:pt x="38785" y="61456"/>
                  </a:cubicBezTo>
                  <a:cubicBezTo>
                    <a:pt x="36208" y="61456"/>
                    <a:pt x="34088" y="59336"/>
                    <a:pt x="34088" y="56759"/>
                  </a:cubicBezTo>
                  <a:cubicBezTo>
                    <a:pt x="34088" y="54149"/>
                    <a:pt x="36208" y="52029"/>
                    <a:pt x="38785" y="52029"/>
                  </a:cubicBezTo>
                  <a:close/>
                  <a:moveTo>
                    <a:pt x="58031" y="6002"/>
                  </a:moveTo>
                  <a:cubicBezTo>
                    <a:pt x="70524" y="6002"/>
                    <a:pt x="82300" y="10895"/>
                    <a:pt x="91173" y="19735"/>
                  </a:cubicBezTo>
                  <a:cubicBezTo>
                    <a:pt x="98153" y="26716"/>
                    <a:pt x="102655" y="35523"/>
                    <a:pt x="104253" y="45081"/>
                  </a:cubicBezTo>
                  <a:lnTo>
                    <a:pt x="87813" y="61130"/>
                  </a:lnTo>
                  <a:cubicBezTo>
                    <a:pt x="86280" y="60249"/>
                    <a:pt x="84486" y="59760"/>
                    <a:pt x="82561" y="59760"/>
                  </a:cubicBezTo>
                  <a:cubicBezTo>
                    <a:pt x="78842" y="59760"/>
                    <a:pt x="75580" y="61652"/>
                    <a:pt x="73656" y="64522"/>
                  </a:cubicBezTo>
                  <a:lnTo>
                    <a:pt x="49517" y="56954"/>
                  </a:lnTo>
                  <a:cubicBezTo>
                    <a:pt x="49517" y="56889"/>
                    <a:pt x="49517" y="56824"/>
                    <a:pt x="49517" y="56759"/>
                  </a:cubicBezTo>
                  <a:cubicBezTo>
                    <a:pt x="49517" y="50822"/>
                    <a:pt x="44722" y="46027"/>
                    <a:pt x="38785" y="46027"/>
                  </a:cubicBezTo>
                  <a:cubicBezTo>
                    <a:pt x="32881" y="46027"/>
                    <a:pt x="28053" y="50822"/>
                    <a:pt x="28053" y="56759"/>
                  </a:cubicBezTo>
                  <a:cubicBezTo>
                    <a:pt x="28053" y="58683"/>
                    <a:pt x="28575" y="60510"/>
                    <a:pt x="29489" y="62076"/>
                  </a:cubicBezTo>
                  <a:lnTo>
                    <a:pt x="16799" y="75189"/>
                  </a:lnTo>
                  <a:cubicBezTo>
                    <a:pt x="7209" y="57411"/>
                    <a:pt x="9884" y="34740"/>
                    <a:pt x="24889" y="19735"/>
                  </a:cubicBezTo>
                  <a:cubicBezTo>
                    <a:pt x="33729" y="10895"/>
                    <a:pt x="45505" y="6002"/>
                    <a:pt x="58031" y="6002"/>
                  </a:cubicBezTo>
                  <a:close/>
                  <a:moveTo>
                    <a:pt x="82561" y="65762"/>
                  </a:moveTo>
                  <a:cubicBezTo>
                    <a:pt x="85171" y="65762"/>
                    <a:pt x="87291" y="67882"/>
                    <a:pt x="87291" y="70492"/>
                  </a:cubicBezTo>
                  <a:cubicBezTo>
                    <a:pt x="87291" y="73069"/>
                    <a:pt x="85171" y="75189"/>
                    <a:pt x="82561" y="75189"/>
                  </a:cubicBezTo>
                  <a:cubicBezTo>
                    <a:pt x="79984" y="75189"/>
                    <a:pt x="77864" y="73069"/>
                    <a:pt x="77864" y="70492"/>
                  </a:cubicBezTo>
                  <a:cubicBezTo>
                    <a:pt x="77864" y="67882"/>
                    <a:pt x="79984" y="65762"/>
                    <a:pt x="82561" y="65762"/>
                  </a:cubicBezTo>
                  <a:close/>
                  <a:moveTo>
                    <a:pt x="104873" y="52877"/>
                  </a:moveTo>
                  <a:cubicBezTo>
                    <a:pt x="104873" y="65403"/>
                    <a:pt x="100013" y="77146"/>
                    <a:pt x="91173" y="86019"/>
                  </a:cubicBezTo>
                  <a:cubicBezTo>
                    <a:pt x="82300" y="94859"/>
                    <a:pt x="70524" y="99719"/>
                    <a:pt x="58031" y="99719"/>
                  </a:cubicBezTo>
                  <a:cubicBezTo>
                    <a:pt x="45505" y="99719"/>
                    <a:pt x="33729" y="94859"/>
                    <a:pt x="24889" y="86019"/>
                  </a:cubicBezTo>
                  <a:cubicBezTo>
                    <a:pt x="23128" y="84257"/>
                    <a:pt x="21529" y="82398"/>
                    <a:pt x="20127" y="80441"/>
                  </a:cubicBezTo>
                  <a:lnTo>
                    <a:pt x="33794" y="66251"/>
                  </a:lnTo>
                  <a:cubicBezTo>
                    <a:pt x="35295" y="67034"/>
                    <a:pt x="36991" y="67491"/>
                    <a:pt x="38785" y="67491"/>
                  </a:cubicBezTo>
                  <a:cubicBezTo>
                    <a:pt x="42504" y="67491"/>
                    <a:pt x="45798" y="65566"/>
                    <a:pt x="47723" y="62696"/>
                  </a:cubicBezTo>
                  <a:lnTo>
                    <a:pt x="71829" y="70263"/>
                  </a:lnTo>
                  <a:cubicBezTo>
                    <a:pt x="71829" y="70329"/>
                    <a:pt x="71829" y="70426"/>
                    <a:pt x="71829" y="70492"/>
                  </a:cubicBezTo>
                  <a:cubicBezTo>
                    <a:pt x="71829" y="76396"/>
                    <a:pt x="76657" y="81224"/>
                    <a:pt x="82561" y="81224"/>
                  </a:cubicBezTo>
                  <a:cubicBezTo>
                    <a:pt x="88498" y="81224"/>
                    <a:pt x="93293" y="76396"/>
                    <a:pt x="93293" y="70492"/>
                  </a:cubicBezTo>
                  <a:cubicBezTo>
                    <a:pt x="93293" y="68665"/>
                    <a:pt x="92836" y="66936"/>
                    <a:pt x="92021" y="65436"/>
                  </a:cubicBezTo>
                  <a:lnTo>
                    <a:pt x="104873" y="52877"/>
                  </a:lnTo>
                  <a:close/>
                  <a:moveTo>
                    <a:pt x="58031" y="0"/>
                  </a:moveTo>
                  <a:cubicBezTo>
                    <a:pt x="43907" y="0"/>
                    <a:pt x="30630" y="5480"/>
                    <a:pt x="20616" y="15462"/>
                  </a:cubicBezTo>
                  <a:cubicBezTo>
                    <a:pt x="0" y="36110"/>
                    <a:pt x="0" y="69644"/>
                    <a:pt x="20616" y="90259"/>
                  </a:cubicBezTo>
                  <a:cubicBezTo>
                    <a:pt x="30630" y="100241"/>
                    <a:pt x="43907" y="105754"/>
                    <a:pt x="58031" y="105754"/>
                  </a:cubicBezTo>
                  <a:cubicBezTo>
                    <a:pt x="72155" y="105754"/>
                    <a:pt x="85432" y="100241"/>
                    <a:pt x="95413" y="90259"/>
                  </a:cubicBezTo>
                  <a:cubicBezTo>
                    <a:pt x="105395" y="80278"/>
                    <a:pt x="110908" y="67001"/>
                    <a:pt x="110908" y="52877"/>
                  </a:cubicBezTo>
                  <a:cubicBezTo>
                    <a:pt x="110908" y="38753"/>
                    <a:pt x="105395" y="25476"/>
                    <a:pt x="95413" y="15462"/>
                  </a:cubicBezTo>
                  <a:cubicBezTo>
                    <a:pt x="85432" y="5480"/>
                    <a:pt x="72155" y="0"/>
                    <a:pt x="580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2540250" y="1133150"/>
              <a:ext cx="1003100" cy="361675"/>
            </a:xfrm>
            <a:custGeom>
              <a:avLst/>
              <a:gdLst/>
              <a:ahLst/>
              <a:cxnLst/>
              <a:rect l="l" t="t" r="r" b="b"/>
              <a:pathLst>
                <a:path w="40124" h="14467" extrusionOk="0">
                  <a:moveTo>
                    <a:pt x="26695" y="0"/>
                  </a:moveTo>
                  <a:cubicBezTo>
                    <a:pt x="17011" y="0"/>
                    <a:pt x="7480" y="3432"/>
                    <a:pt x="1" y="9932"/>
                  </a:cubicBezTo>
                  <a:lnTo>
                    <a:pt x="3948" y="14466"/>
                  </a:lnTo>
                  <a:cubicBezTo>
                    <a:pt x="10333" y="8927"/>
                    <a:pt x="18447" y="6012"/>
                    <a:pt x="26688" y="6012"/>
                  </a:cubicBezTo>
                  <a:cubicBezTo>
                    <a:pt x="30530" y="6012"/>
                    <a:pt x="34399" y="6646"/>
                    <a:pt x="38134" y="7942"/>
                  </a:cubicBezTo>
                  <a:lnTo>
                    <a:pt x="40123" y="2266"/>
                  </a:lnTo>
                  <a:cubicBezTo>
                    <a:pt x="35741" y="744"/>
                    <a:pt x="31202" y="0"/>
                    <a:pt x="266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3658300" y="1281125"/>
              <a:ext cx="211250" cy="211250"/>
            </a:xfrm>
            <a:custGeom>
              <a:avLst/>
              <a:gdLst/>
              <a:ahLst/>
              <a:cxnLst/>
              <a:rect l="l" t="t" r="r" b="b"/>
              <a:pathLst>
                <a:path w="8450" h="8450" extrusionOk="0">
                  <a:moveTo>
                    <a:pt x="3132" y="1"/>
                  </a:moveTo>
                  <a:lnTo>
                    <a:pt x="1" y="5122"/>
                  </a:lnTo>
                  <a:cubicBezTo>
                    <a:pt x="1566" y="6101"/>
                    <a:pt x="3100" y="7210"/>
                    <a:pt x="4535" y="8449"/>
                  </a:cubicBezTo>
                  <a:lnTo>
                    <a:pt x="8449" y="3883"/>
                  </a:lnTo>
                  <a:cubicBezTo>
                    <a:pt x="6786" y="2447"/>
                    <a:pt x="4992" y="1143"/>
                    <a:pt x="3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2827325" y="2952900"/>
              <a:ext cx="591250" cy="213675"/>
            </a:xfrm>
            <a:custGeom>
              <a:avLst/>
              <a:gdLst/>
              <a:ahLst/>
              <a:cxnLst/>
              <a:rect l="l" t="t" r="r" b="b"/>
              <a:pathLst>
                <a:path w="23650" h="8547" extrusionOk="0">
                  <a:moveTo>
                    <a:pt x="2251" y="1"/>
                  </a:moveTo>
                  <a:lnTo>
                    <a:pt x="0" y="5611"/>
                  </a:lnTo>
                  <a:cubicBezTo>
                    <a:pt x="4860" y="7536"/>
                    <a:pt x="9982" y="8547"/>
                    <a:pt x="15168" y="8547"/>
                  </a:cubicBezTo>
                  <a:cubicBezTo>
                    <a:pt x="17974" y="8547"/>
                    <a:pt x="20844" y="8253"/>
                    <a:pt x="23649" y="7634"/>
                  </a:cubicBezTo>
                  <a:lnTo>
                    <a:pt x="22410" y="1762"/>
                  </a:lnTo>
                  <a:cubicBezTo>
                    <a:pt x="20021" y="2267"/>
                    <a:pt x="17607" y="2518"/>
                    <a:pt x="15203" y="2518"/>
                  </a:cubicBezTo>
                  <a:cubicBezTo>
                    <a:pt x="10781" y="2518"/>
                    <a:pt x="6393" y="1670"/>
                    <a:pt x="2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1190625" y="322100"/>
              <a:ext cx="5219200" cy="5051225"/>
            </a:xfrm>
            <a:custGeom>
              <a:avLst/>
              <a:gdLst/>
              <a:ahLst/>
              <a:cxnLst/>
              <a:rect l="l" t="t" r="r" b="b"/>
              <a:pathLst>
                <a:path w="208768" h="202049" extrusionOk="0">
                  <a:moveTo>
                    <a:pt x="163850" y="28380"/>
                  </a:moveTo>
                  <a:cubicBezTo>
                    <a:pt x="166427" y="28380"/>
                    <a:pt x="168547" y="30500"/>
                    <a:pt x="168547" y="33110"/>
                  </a:cubicBezTo>
                  <a:cubicBezTo>
                    <a:pt x="168547" y="35687"/>
                    <a:pt x="166427" y="37807"/>
                    <a:pt x="163850" y="37807"/>
                  </a:cubicBezTo>
                  <a:cubicBezTo>
                    <a:pt x="161240" y="37807"/>
                    <a:pt x="159120" y="35687"/>
                    <a:pt x="159120" y="33110"/>
                  </a:cubicBezTo>
                  <a:cubicBezTo>
                    <a:pt x="159120" y="30500"/>
                    <a:pt x="161240" y="28380"/>
                    <a:pt x="163850" y="28380"/>
                  </a:cubicBezTo>
                  <a:close/>
                  <a:moveTo>
                    <a:pt x="10732" y="124804"/>
                  </a:moveTo>
                  <a:cubicBezTo>
                    <a:pt x="13342" y="124804"/>
                    <a:pt x="15429" y="126925"/>
                    <a:pt x="15429" y="129534"/>
                  </a:cubicBezTo>
                  <a:cubicBezTo>
                    <a:pt x="15429" y="132111"/>
                    <a:pt x="13342" y="134232"/>
                    <a:pt x="10732" y="134232"/>
                  </a:cubicBezTo>
                  <a:cubicBezTo>
                    <a:pt x="8122" y="134232"/>
                    <a:pt x="6035" y="132111"/>
                    <a:pt x="6035" y="129534"/>
                  </a:cubicBezTo>
                  <a:cubicBezTo>
                    <a:pt x="6035" y="126925"/>
                    <a:pt x="8122" y="124804"/>
                    <a:pt x="10732" y="124804"/>
                  </a:cubicBezTo>
                  <a:close/>
                  <a:moveTo>
                    <a:pt x="80669" y="6199"/>
                  </a:moveTo>
                  <a:cubicBezTo>
                    <a:pt x="97794" y="6199"/>
                    <a:pt x="114920" y="12723"/>
                    <a:pt x="127968" y="25771"/>
                  </a:cubicBezTo>
                  <a:cubicBezTo>
                    <a:pt x="154064" y="51866"/>
                    <a:pt x="154064" y="94337"/>
                    <a:pt x="127968" y="120401"/>
                  </a:cubicBezTo>
                  <a:cubicBezTo>
                    <a:pt x="114920" y="133449"/>
                    <a:pt x="97786" y="139973"/>
                    <a:pt x="80653" y="139973"/>
                  </a:cubicBezTo>
                  <a:cubicBezTo>
                    <a:pt x="63519" y="139973"/>
                    <a:pt x="46385" y="133449"/>
                    <a:pt x="33338" y="120401"/>
                  </a:cubicBezTo>
                  <a:cubicBezTo>
                    <a:pt x="7242" y="94337"/>
                    <a:pt x="7242" y="51866"/>
                    <a:pt x="33338" y="25771"/>
                  </a:cubicBezTo>
                  <a:cubicBezTo>
                    <a:pt x="46385" y="12723"/>
                    <a:pt x="63511" y="6199"/>
                    <a:pt x="80669" y="6199"/>
                  </a:cubicBezTo>
                  <a:close/>
                  <a:moveTo>
                    <a:pt x="137232" y="119161"/>
                  </a:moveTo>
                  <a:lnTo>
                    <a:pt x="147474" y="130121"/>
                  </a:lnTo>
                  <a:lnTo>
                    <a:pt x="136808" y="140788"/>
                  </a:lnTo>
                  <a:lnTo>
                    <a:pt x="126532" y="129828"/>
                  </a:lnTo>
                  <a:cubicBezTo>
                    <a:pt x="128490" y="128230"/>
                    <a:pt x="130414" y="126501"/>
                    <a:pt x="132241" y="124674"/>
                  </a:cubicBezTo>
                  <a:cubicBezTo>
                    <a:pt x="134002" y="122912"/>
                    <a:pt x="135666" y="121053"/>
                    <a:pt x="137232" y="119161"/>
                  </a:cubicBezTo>
                  <a:close/>
                  <a:moveTo>
                    <a:pt x="156119" y="129991"/>
                  </a:moveTo>
                  <a:lnTo>
                    <a:pt x="200253" y="173963"/>
                  </a:lnTo>
                  <a:lnTo>
                    <a:pt x="180681" y="193535"/>
                  </a:lnTo>
                  <a:lnTo>
                    <a:pt x="136547" y="149563"/>
                  </a:lnTo>
                  <a:lnTo>
                    <a:pt x="156119" y="129991"/>
                  </a:lnTo>
                  <a:close/>
                  <a:moveTo>
                    <a:pt x="178398" y="1"/>
                  </a:moveTo>
                  <a:lnTo>
                    <a:pt x="178398" y="6003"/>
                  </a:lnTo>
                  <a:lnTo>
                    <a:pt x="187499" y="6003"/>
                  </a:lnTo>
                  <a:lnTo>
                    <a:pt x="169264" y="23846"/>
                  </a:lnTo>
                  <a:cubicBezTo>
                    <a:pt x="167666" y="22900"/>
                    <a:pt x="165807" y="22378"/>
                    <a:pt x="163850" y="22378"/>
                  </a:cubicBezTo>
                  <a:cubicBezTo>
                    <a:pt x="157913" y="22378"/>
                    <a:pt x="153118" y="27173"/>
                    <a:pt x="153118" y="33110"/>
                  </a:cubicBezTo>
                  <a:cubicBezTo>
                    <a:pt x="153118" y="35002"/>
                    <a:pt x="153607" y="36763"/>
                    <a:pt x="154455" y="38329"/>
                  </a:cubicBezTo>
                  <a:lnTo>
                    <a:pt x="147866" y="44755"/>
                  </a:lnTo>
                  <a:cubicBezTo>
                    <a:pt x="144310" y="36307"/>
                    <a:pt x="139124" y="28380"/>
                    <a:pt x="132241" y="21530"/>
                  </a:cubicBezTo>
                  <a:cubicBezTo>
                    <a:pt x="118019" y="7308"/>
                    <a:pt x="99336" y="197"/>
                    <a:pt x="80657" y="197"/>
                  </a:cubicBezTo>
                  <a:cubicBezTo>
                    <a:pt x="61978" y="197"/>
                    <a:pt x="43303" y="7308"/>
                    <a:pt x="29097" y="21530"/>
                  </a:cubicBezTo>
                  <a:cubicBezTo>
                    <a:pt x="3751" y="46843"/>
                    <a:pt x="979" y="86346"/>
                    <a:pt x="20779" y="114758"/>
                  </a:cubicBezTo>
                  <a:lnTo>
                    <a:pt x="15723" y="120009"/>
                  </a:lnTo>
                  <a:cubicBezTo>
                    <a:pt x="14222" y="119226"/>
                    <a:pt x="12526" y="118802"/>
                    <a:pt x="10732" y="118802"/>
                  </a:cubicBezTo>
                  <a:cubicBezTo>
                    <a:pt x="4828" y="118802"/>
                    <a:pt x="0" y="123598"/>
                    <a:pt x="0" y="129534"/>
                  </a:cubicBezTo>
                  <a:cubicBezTo>
                    <a:pt x="0" y="135439"/>
                    <a:pt x="4828" y="140266"/>
                    <a:pt x="10732" y="140266"/>
                  </a:cubicBezTo>
                  <a:cubicBezTo>
                    <a:pt x="16636" y="140266"/>
                    <a:pt x="21464" y="135439"/>
                    <a:pt x="21464" y="129534"/>
                  </a:cubicBezTo>
                  <a:cubicBezTo>
                    <a:pt x="21464" y="127577"/>
                    <a:pt x="20942" y="125783"/>
                    <a:pt x="20061" y="124185"/>
                  </a:cubicBezTo>
                  <a:lnTo>
                    <a:pt x="24465" y="119618"/>
                  </a:lnTo>
                  <a:cubicBezTo>
                    <a:pt x="25933" y="121347"/>
                    <a:pt x="27466" y="123043"/>
                    <a:pt x="29097" y="124674"/>
                  </a:cubicBezTo>
                  <a:cubicBezTo>
                    <a:pt x="43319" y="138896"/>
                    <a:pt x="61978" y="146007"/>
                    <a:pt x="80669" y="146007"/>
                  </a:cubicBezTo>
                  <a:cubicBezTo>
                    <a:pt x="94989" y="146007"/>
                    <a:pt x="109342" y="141799"/>
                    <a:pt x="121672" y="133416"/>
                  </a:cubicBezTo>
                  <a:lnTo>
                    <a:pt x="132535" y="145061"/>
                  </a:lnTo>
                  <a:lnTo>
                    <a:pt x="128000" y="149563"/>
                  </a:lnTo>
                  <a:lnTo>
                    <a:pt x="180681" y="202048"/>
                  </a:lnTo>
                  <a:lnTo>
                    <a:pt x="208767" y="173963"/>
                  </a:lnTo>
                  <a:lnTo>
                    <a:pt x="156086" y="121477"/>
                  </a:lnTo>
                  <a:lnTo>
                    <a:pt x="151715" y="125848"/>
                  </a:lnTo>
                  <a:lnTo>
                    <a:pt x="140885" y="114268"/>
                  </a:lnTo>
                  <a:cubicBezTo>
                    <a:pt x="153705" y="95479"/>
                    <a:pt x="156804" y="71993"/>
                    <a:pt x="150149" y="50953"/>
                  </a:cubicBezTo>
                  <a:lnTo>
                    <a:pt x="158761" y="42537"/>
                  </a:lnTo>
                  <a:cubicBezTo>
                    <a:pt x="160261" y="43385"/>
                    <a:pt x="161990" y="43842"/>
                    <a:pt x="163850" y="43842"/>
                  </a:cubicBezTo>
                  <a:cubicBezTo>
                    <a:pt x="169754" y="43842"/>
                    <a:pt x="174582" y="39014"/>
                    <a:pt x="174582" y="33110"/>
                  </a:cubicBezTo>
                  <a:cubicBezTo>
                    <a:pt x="174582" y="31349"/>
                    <a:pt x="174157" y="29685"/>
                    <a:pt x="173407" y="28217"/>
                  </a:cubicBezTo>
                  <a:lnTo>
                    <a:pt x="191870" y="10178"/>
                  </a:lnTo>
                  <a:lnTo>
                    <a:pt x="191870" y="19508"/>
                  </a:lnTo>
                  <a:lnTo>
                    <a:pt x="197905" y="19508"/>
                  </a:lnTo>
                  <a:lnTo>
                    <a:pt x="1979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4877475" y="3790425"/>
              <a:ext cx="738050" cy="628775"/>
            </a:xfrm>
            <a:custGeom>
              <a:avLst/>
              <a:gdLst/>
              <a:ahLst/>
              <a:cxnLst/>
              <a:rect l="l" t="t" r="r" b="b"/>
              <a:pathLst>
                <a:path w="29522" h="25151" extrusionOk="0">
                  <a:moveTo>
                    <a:pt x="8645" y="0"/>
                  </a:moveTo>
                  <a:lnTo>
                    <a:pt x="0" y="8612"/>
                  </a:lnTo>
                  <a:lnTo>
                    <a:pt x="4274" y="12885"/>
                  </a:lnTo>
                  <a:lnTo>
                    <a:pt x="8645" y="8514"/>
                  </a:lnTo>
                  <a:lnTo>
                    <a:pt x="25248" y="25150"/>
                  </a:lnTo>
                  <a:lnTo>
                    <a:pt x="29521" y="20877"/>
                  </a:lnTo>
                  <a:lnTo>
                    <a:pt x="86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5637525" y="4441175"/>
              <a:ext cx="218575" cy="217775"/>
            </a:xfrm>
            <a:custGeom>
              <a:avLst/>
              <a:gdLst/>
              <a:ahLst/>
              <a:cxnLst/>
              <a:rect l="l" t="t" r="r" b="b"/>
              <a:pathLst>
                <a:path w="8743" h="8711" extrusionOk="0">
                  <a:moveTo>
                    <a:pt x="4273" y="1"/>
                  </a:moveTo>
                  <a:lnTo>
                    <a:pt x="0" y="4274"/>
                  </a:lnTo>
                  <a:lnTo>
                    <a:pt x="4469" y="8710"/>
                  </a:lnTo>
                  <a:lnTo>
                    <a:pt x="8742" y="4470"/>
                  </a:lnTo>
                  <a:lnTo>
                    <a:pt x="427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2006100" y="4048925"/>
              <a:ext cx="150900" cy="164750"/>
            </a:xfrm>
            <a:custGeom>
              <a:avLst/>
              <a:gdLst/>
              <a:ahLst/>
              <a:cxnLst/>
              <a:rect l="l" t="t" r="r" b="b"/>
              <a:pathLst>
                <a:path w="6036" h="6590" extrusionOk="0">
                  <a:moveTo>
                    <a:pt x="1" y="1"/>
                  </a:moveTo>
                  <a:lnTo>
                    <a:pt x="1" y="6590"/>
                  </a:lnTo>
                  <a:lnTo>
                    <a:pt x="6036" y="6590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2006100" y="4968800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3246475" y="4365350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5404275" y="3011625"/>
              <a:ext cx="150900" cy="163925"/>
            </a:xfrm>
            <a:custGeom>
              <a:avLst/>
              <a:gdLst/>
              <a:ahLst/>
              <a:cxnLst/>
              <a:rect l="l" t="t" r="r" b="b"/>
              <a:pathLst>
                <a:path w="6036" h="6557" extrusionOk="0">
                  <a:moveTo>
                    <a:pt x="1" y="0"/>
                  </a:moveTo>
                  <a:lnTo>
                    <a:pt x="1" y="6557"/>
                  </a:lnTo>
                  <a:lnTo>
                    <a:pt x="6036" y="6557"/>
                  </a:lnTo>
                  <a:lnTo>
                    <a:pt x="603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5575550" y="1705200"/>
              <a:ext cx="150075" cy="163925"/>
            </a:xfrm>
            <a:custGeom>
              <a:avLst/>
              <a:gdLst/>
              <a:ahLst/>
              <a:cxnLst/>
              <a:rect l="l" t="t" r="r" b="b"/>
              <a:pathLst>
                <a:path w="6003" h="6557" extrusionOk="0">
                  <a:moveTo>
                    <a:pt x="0" y="0"/>
                  </a:moveTo>
                  <a:lnTo>
                    <a:pt x="0" y="6557"/>
                  </a:lnTo>
                  <a:lnTo>
                    <a:pt x="6002" y="6557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6073800" y="2396725"/>
              <a:ext cx="150900" cy="163950"/>
            </a:xfrm>
            <a:custGeom>
              <a:avLst/>
              <a:gdLst/>
              <a:ahLst/>
              <a:cxnLst/>
              <a:rect l="l" t="t" r="r" b="b"/>
              <a:pathLst>
                <a:path w="6036" h="6558" extrusionOk="0">
                  <a:moveTo>
                    <a:pt x="1" y="1"/>
                  </a:moveTo>
                  <a:lnTo>
                    <a:pt x="1" y="6557"/>
                  </a:lnTo>
                  <a:lnTo>
                    <a:pt x="6035" y="6557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5" name="Google Shape;305;p32"/>
          <p:cNvGrpSpPr/>
          <p:nvPr/>
        </p:nvGrpSpPr>
        <p:grpSpPr>
          <a:xfrm>
            <a:off x="4709224" y="2976470"/>
            <a:ext cx="276470" cy="300104"/>
            <a:chOff x="1396125" y="238125"/>
            <a:chExt cx="4808175" cy="5219200"/>
          </a:xfrm>
        </p:grpSpPr>
        <p:sp>
          <p:nvSpPr>
            <p:cNvPr id="306" name="Google Shape;306;p32"/>
            <p:cNvSpPr/>
            <p:nvPr/>
          </p:nvSpPr>
          <p:spPr>
            <a:xfrm>
              <a:off x="2765325" y="3455250"/>
              <a:ext cx="1363550" cy="1363525"/>
            </a:xfrm>
            <a:custGeom>
              <a:avLst/>
              <a:gdLst/>
              <a:ahLst/>
              <a:cxnLst/>
              <a:rect l="l" t="t" r="r" b="b"/>
              <a:pathLst>
                <a:path w="54542" h="54541" extrusionOk="0">
                  <a:moveTo>
                    <a:pt x="27271" y="5578"/>
                  </a:moveTo>
                  <a:cubicBezTo>
                    <a:pt x="39210" y="5578"/>
                    <a:pt x="48963" y="15299"/>
                    <a:pt x="48963" y="27271"/>
                  </a:cubicBezTo>
                  <a:cubicBezTo>
                    <a:pt x="48963" y="39242"/>
                    <a:pt x="39210" y="48963"/>
                    <a:pt x="27271" y="48963"/>
                  </a:cubicBezTo>
                  <a:cubicBezTo>
                    <a:pt x="15300" y="48963"/>
                    <a:pt x="5579" y="39242"/>
                    <a:pt x="5579" y="27271"/>
                  </a:cubicBezTo>
                  <a:cubicBezTo>
                    <a:pt x="5579" y="15299"/>
                    <a:pt x="15300" y="5578"/>
                    <a:pt x="27271" y="5578"/>
                  </a:cubicBezTo>
                  <a:close/>
                  <a:moveTo>
                    <a:pt x="27271" y="0"/>
                  </a:moveTo>
                  <a:cubicBezTo>
                    <a:pt x="12233" y="0"/>
                    <a:pt x="1" y="12233"/>
                    <a:pt x="1" y="27271"/>
                  </a:cubicBezTo>
                  <a:cubicBezTo>
                    <a:pt x="1" y="42308"/>
                    <a:pt x="12233" y="54541"/>
                    <a:pt x="27271" y="54541"/>
                  </a:cubicBezTo>
                  <a:cubicBezTo>
                    <a:pt x="42309" y="54541"/>
                    <a:pt x="54541" y="42308"/>
                    <a:pt x="54541" y="27271"/>
                  </a:cubicBezTo>
                  <a:cubicBezTo>
                    <a:pt x="54541" y="12233"/>
                    <a:pt x="42309" y="0"/>
                    <a:pt x="272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4722525" y="1882975"/>
              <a:ext cx="916650" cy="916625"/>
            </a:xfrm>
            <a:custGeom>
              <a:avLst/>
              <a:gdLst/>
              <a:ahLst/>
              <a:cxnLst/>
              <a:rect l="l" t="t" r="r" b="b"/>
              <a:pathLst>
                <a:path w="36666" h="36665" extrusionOk="0">
                  <a:moveTo>
                    <a:pt x="18333" y="6035"/>
                  </a:moveTo>
                  <a:cubicBezTo>
                    <a:pt x="25118" y="6035"/>
                    <a:pt x="30631" y="11548"/>
                    <a:pt x="30631" y="18333"/>
                  </a:cubicBezTo>
                  <a:cubicBezTo>
                    <a:pt x="30631" y="25118"/>
                    <a:pt x="25118" y="30663"/>
                    <a:pt x="18333" y="30663"/>
                  </a:cubicBezTo>
                  <a:cubicBezTo>
                    <a:pt x="11548" y="30663"/>
                    <a:pt x="6003" y="25118"/>
                    <a:pt x="6003" y="18333"/>
                  </a:cubicBezTo>
                  <a:cubicBezTo>
                    <a:pt x="6003" y="11548"/>
                    <a:pt x="11548" y="6035"/>
                    <a:pt x="18333" y="6035"/>
                  </a:cubicBezTo>
                  <a:close/>
                  <a:moveTo>
                    <a:pt x="18333" y="0"/>
                  </a:moveTo>
                  <a:cubicBezTo>
                    <a:pt x="8221" y="0"/>
                    <a:pt x="1" y="8253"/>
                    <a:pt x="1" y="18333"/>
                  </a:cubicBezTo>
                  <a:cubicBezTo>
                    <a:pt x="1" y="28445"/>
                    <a:pt x="8221" y="36665"/>
                    <a:pt x="18333" y="36665"/>
                  </a:cubicBezTo>
                  <a:cubicBezTo>
                    <a:pt x="28413" y="36665"/>
                    <a:pt x="36665" y="28445"/>
                    <a:pt x="36665" y="18333"/>
                  </a:cubicBezTo>
                  <a:cubicBezTo>
                    <a:pt x="36665" y="8253"/>
                    <a:pt x="28413" y="0"/>
                    <a:pt x="183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5321925" y="3494400"/>
              <a:ext cx="565150" cy="868525"/>
            </a:xfrm>
            <a:custGeom>
              <a:avLst/>
              <a:gdLst/>
              <a:ahLst/>
              <a:cxnLst/>
              <a:rect l="l" t="t" r="r" b="b"/>
              <a:pathLst>
                <a:path w="22606" h="34741" extrusionOk="0">
                  <a:moveTo>
                    <a:pt x="16767" y="0"/>
                  </a:moveTo>
                  <a:cubicBezTo>
                    <a:pt x="13831" y="11384"/>
                    <a:pt x="8025" y="21986"/>
                    <a:pt x="0" y="30663"/>
                  </a:cubicBezTo>
                  <a:lnTo>
                    <a:pt x="4437" y="34740"/>
                  </a:lnTo>
                  <a:cubicBezTo>
                    <a:pt x="13146" y="25346"/>
                    <a:pt x="19409" y="13864"/>
                    <a:pt x="22606" y="1501"/>
                  </a:cubicBezTo>
                  <a:lnTo>
                    <a:pt x="167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4976150" y="4448525"/>
              <a:ext cx="238150" cy="230000"/>
            </a:xfrm>
            <a:custGeom>
              <a:avLst/>
              <a:gdLst/>
              <a:ahLst/>
              <a:cxnLst/>
              <a:rect l="l" t="t" r="r" b="b"/>
              <a:pathLst>
                <a:path w="9526" h="9200" extrusionOk="0">
                  <a:moveTo>
                    <a:pt x="5774" y="0"/>
                  </a:moveTo>
                  <a:cubicBezTo>
                    <a:pt x="3915" y="1468"/>
                    <a:pt x="1990" y="2871"/>
                    <a:pt x="0" y="4143"/>
                  </a:cubicBezTo>
                  <a:lnTo>
                    <a:pt x="3262" y="9199"/>
                  </a:lnTo>
                  <a:cubicBezTo>
                    <a:pt x="5415" y="7829"/>
                    <a:pt x="7503" y="6296"/>
                    <a:pt x="9525" y="4730"/>
                  </a:cubicBezTo>
                  <a:lnTo>
                    <a:pt x="57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5903375" y="5135175"/>
              <a:ext cx="150875" cy="165575"/>
            </a:xfrm>
            <a:custGeom>
              <a:avLst/>
              <a:gdLst/>
              <a:ahLst/>
              <a:cxnLst/>
              <a:rect l="l" t="t" r="r" b="b"/>
              <a:pathLst>
                <a:path w="6035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4941900" y="50528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6054225" y="4341700"/>
              <a:ext cx="150075" cy="165550"/>
            </a:xfrm>
            <a:custGeom>
              <a:avLst/>
              <a:gdLst/>
              <a:ahLst/>
              <a:cxnLst/>
              <a:rect l="l" t="t" r="r" b="b"/>
              <a:pathLst>
                <a:path w="6003" h="6622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4722525" y="77390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1396125" y="23192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02" y="6623"/>
                  </a:lnTo>
                  <a:lnTo>
                    <a:pt x="6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1712525" y="4371050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03" y="6622"/>
                  </a:lnTo>
                  <a:lnTo>
                    <a:pt x="60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1396125" y="5135175"/>
              <a:ext cx="150075" cy="165575"/>
            </a:xfrm>
            <a:custGeom>
              <a:avLst/>
              <a:gdLst/>
              <a:ahLst/>
              <a:cxnLst/>
              <a:rect l="l" t="t" r="r" b="b"/>
              <a:pathLst>
                <a:path w="6003" h="6623" extrusionOk="0">
                  <a:moveTo>
                    <a:pt x="0" y="0"/>
                  </a:moveTo>
                  <a:lnTo>
                    <a:pt x="0" y="6622"/>
                  </a:lnTo>
                  <a:lnTo>
                    <a:pt x="6002" y="6622"/>
                  </a:lnTo>
                  <a:lnTo>
                    <a:pt x="60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2326600" y="171007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3"/>
                  </a:lnTo>
                  <a:lnTo>
                    <a:pt x="6035" y="662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1562475" y="11123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2129250" y="513750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0" y="1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488275" y="385725"/>
              <a:ext cx="150900" cy="165575"/>
            </a:xfrm>
            <a:custGeom>
              <a:avLst/>
              <a:gdLst/>
              <a:ahLst/>
              <a:cxnLst/>
              <a:rect l="l" t="t" r="r" b="b"/>
              <a:pathLst>
                <a:path w="6036" h="6623" extrusionOk="0">
                  <a:moveTo>
                    <a:pt x="1" y="0"/>
                  </a:moveTo>
                  <a:lnTo>
                    <a:pt x="1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5903375" y="881550"/>
              <a:ext cx="150875" cy="165550"/>
            </a:xfrm>
            <a:custGeom>
              <a:avLst/>
              <a:gdLst/>
              <a:ahLst/>
              <a:cxnLst/>
              <a:rect l="l" t="t" r="r" b="b"/>
              <a:pathLst>
                <a:path w="6035" h="6622" extrusionOk="0">
                  <a:moveTo>
                    <a:pt x="0" y="0"/>
                  </a:moveTo>
                  <a:lnTo>
                    <a:pt x="0" y="6622"/>
                  </a:lnTo>
                  <a:lnTo>
                    <a:pt x="6035" y="6622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2132500" y="238125"/>
              <a:ext cx="4071800" cy="5219200"/>
            </a:xfrm>
            <a:custGeom>
              <a:avLst/>
              <a:gdLst/>
              <a:ahLst/>
              <a:cxnLst/>
              <a:rect l="l" t="t" r="r" b="b"/>
              <a:pathLst>
                <a:path w="162872" h="208768" extrusionOk="0">
                  <a:moveTo>
                    <a:pt x="52649" y="6035"/>
                  </a:moveTo>
                  <a:cubicBezTo>
                    <a:pt x="68242" y="6035"/>
                    <a:pt x="80931" y="18659"/>
                    <a:pt x="81029" y="34218"/>
                  </a:cubicBezTo>
                  <a:cubicBezTo>
                    <a:pt x="62827" y="33664"/>
                    <a:pt x="51801" y="27727"/>
                    <a:pt x="47169" y="24563"/>
                  </a:cubicBezTo>
                  <a:cubicBezTo>
                    <a:pt x="49094" y="22149"/>
                    <a:pt x="49975" y="20420"/>
                    <a:pt x="50072" y="20224"/>
                  </a:cubicBezTo>
                  <a:lnTo>
                    <a:pt x="44658" y="17582"/>
                  </a:lnTo>
                  <a:cubicBezTo>
                    <a:pt x="44429" y="18006"/>
                    <a:pt x="39536" y="27499"/>
                    <a:pt x="24270" y="33109"/>
                  </a:cubicBezTo>
                  <a:cubicBezTo>
                    <a:pt x="24955" y="18071"/>
                    <a:pt x="37416" y="6035"/>
                    <a:pt x="52649" y="6035"/>
                  </a:cubicBezTo>
                  <a:close/>
                  <a:moveTo>
                    <a:pt x="42961" y="28966"/>
                  </a:moveTo>
                  <a:cubicBezTo>
                    <a:pt x="47854" y="32555"/>
                    <a:pt x="59989" y="39503"/>
                    <a:pt x="80442" y="40253"/>
                  </a:cubicBezTo>
                  <a:cubicBezTo>
                    <a:pt x="77734" y="53105"/>
                    <a:pt x="66285" y="62793"/>
                    <a:pt x="52649" y="62793"/>
                  </a:cubicBezTo>
                  <a:cubicBezTo>
                    <a:pt x="38655" y="62793"/>
                    <a:pt x="27043" y="52681"/>
                    <a:pt x="24694" y="39372"/>
                  </a:cubicBezTo>
                  <a:cubicBezTo>
                    <a:pt x="33077" y="36534"/>
                    <a:pt x="38982" y="32555"/>
                    <a:pt x="42961" y="28966"/>
                  </a:cubicBezTo>
                  <a:close/>
                  <a:moveTo>
                    <a:pt x="52649" y="68828"/>
                  </a:moveTo>
                  <a:cubicBezTo>
                    <a:pt x="57151" y="68828"/>
                    <a:pt x="61522" y="69480"/>
                    <a:pt x="65632" y="70687"/>
                  </a:cubicBezTo>
                  <a:lnTo>
                    <a:pt x="52649" y="85595"/>
                  </a:lnTo>
                  <a:lnTo>
                    <a:pt x="39634" y="70687"/>
                  </a:lnTo>
                  <a:cubicBezTo>
                    <a:pt x="43744" y="69480"/>
                    <a:pt x="48115" y="68828"/>
                    <a:pt x="52649" y="68828"/>
                  </a:cubicBezTo>
                  <a:close/>
                  <a:moveTo>
                    <a:pt x="124250" y="49191"/>
                  </a:moveTo>
                  <a:lnTo>
                    <a:pt x="124250" y="56824"/>
                  </a:lnTo>
                  <a:lnTo>
                    <a:pt x="126729" y="57280"/>
                  </a:lnTo>
                  <a:cubicBezTo>
                    <a:pt x="130644" y="57966"/>
                    <a:pt x="134264" y="59466"/>
                    <a:pt x="137494" y="61749"/>
                  </a:cubicBezTo>
                  <a:lnTo>
                    <a:pt x="139581" y="63185"/>
                  </a:lnTo>
                  <a:lnTo>
                    <a:pt x="144964" y="57770"/>
                  </a:lnTo>
                  <a:lnTo>
                    <a:pt x="148291" y="61097"/>
                  </a:lnTo>
                  <a:lnTo>
                    <a:pt x="142876" y="66479"/>
                  </a:lnTo>
                  <a:lnTo>
                    <a:pt x="144311" y="68567"/>
                  </a:lnTo>
                  <a:cubicBezTo>
                    <a:pt x="146595" y="71796"/>
                    <a:pt x="148095" y="75417"/>
                    <a:pt x="148780" y="79332"/>
                  </a:cubicBezTo>
                  <a:lnTo>
                    <a:pt x="149237" y="81811"/>
                  </a:lnTo>
                  <a:lnTo>
                    <a:pt x="156870" y="81811"/>
                  </a:lnTo>
                  <a:lnTo>
                    <a:pt x="156870" y="86475"/>
                  </a:lnTo>
                  <a:lnTo>
                    <a:pt x="149237" y="86475"/>
                  </a:lnTo>
                  <a:lnTo>
                    <a:pt x="148780" y="88954"/>
                  </a:lnTo>
                  <a:cubicBezTo>
                    <a:pt x="148095" y="92836"/>
                    <a:pt x="146595" y="96457"/>
                    <a:pt x="144311" y="99719"/>
                  </a:cubicBezTo>
                  <a:lnTo>
                    <a:pt x="142876" y="101807"/>
                  </a:lnTo>
                  <a:lnTo>
                    <a:pt x="148291" y="107189"/>
                  </a:lnTo>
                  <a:lnTo>
                    <a:pt x="144964" y="110516"/>
                  </a:lnTo>
                  <a:lnTo>
                    <a:pt x="139581" y="105101"/>
                  </a:lnTo>
                  <a:lnTo>
                    <a:pt x="137494" y="106536"/>
                  </a:lnTo>
                  <a:cubicBezTo>
                    <a:pt x="134264" y="108820"/>
                    <a:pt x="130644" y="110320"/>
                    <a:pt x="126729" y="111005"/>
                  </a:cubicBezTo>
                  <a:lnTo>
                    <a:pt x="124250" y="111462"/>
                  </a:lnTo>
                  <a:lnTo>
                    <a:pt x="124250" y="119095"/>
                  </a:lnTo>
                  <a:lnTo>
                    <a:pt x="119585" y="119095"/>
                  </a:lnTo>
                  <a:lnTo>
                    <a:pt x="119585" y="111462"/>
                  </a:lnTo>
                  <a:lnTo>
                    <a:pt x="117106" y="111005"/>
                  </a:lnTo>
                  <a:cubicBezTo>
                    <a:pt x="113224" y="110320"/>
                    <a:pt x="109604" y="108820"/>
                    <a:pt x="106342" y="106536"/>
                  </a:cubicBezTo>
                  <a:lnTo>
                    <a:pt x="104254" y="105101"/>
                  </a:lnTo>
                  <a:lnTo>
                    <a:pt x="98872" y="110516"/>
                  </a:lnTo>
                  <a:lnTo>
                    <a:pt x="95545" y="107189"/>
                  </a:lnTo>
                  <a:lnTo>
                    <a:pt x="100959" y="101807"/>
                  </a:lnTo>
                  <a:lnTo>
                    <a:pt x="99524" y="99719"/>
                  </a:lnTo>
                  <a:cubicBezTo>
                    <a:pt x="97241" y="96457"/>
                    <a:pt x="95740" y="92836"/>
                    <a:pt x="95055" y="88954"/>
                  </a:cubicBezTo>
                  <a:lnTo>
                    <a:pt x="94599" y="86475"/>
                  </a:lnTo>
                  <a:lnTo>
                    <a:pt x="86966" y="86475"/>
                  </a:lnTo>
                  <a:lnTo>
                    <a:pt x="86966" y="81811"/>
                  </a:lnTo>
                  <a:lnTo>
                    <a:pt x="94599" y="81811"/>
                  </a:lnTo>
                  <a:lnTo>
                    <a:pt x="95055" y="79332"/>
                  </a:lnTo>
                  <a:cubicBezTo>
                    <a:pt x="95740" y="75417"/>
                    <a:pt x="97241" y="71796"/>
                    <a:pt x="99524" y="68567"/>
                  </a:cubicBezTo>
                  <a:lnTo>
                    <a:pt x="100959" y="66479"/>
                  </a:lnTo>
                  <a:lnTo>
                    <a:pt x="95545" y="61097"/>
                  </a:lnTo>
                  <a:lnTo>
                    <a:pt x="98872" y="57770"/>
                  </a:lnTo>
                  <a:lnTo>
                    <a:pt x="104254" y="63185"/>
                  </a:lnTo>
                  <a:lnTo>
                    <a:pt x="106342" y="61749"/>
                  </a:lnTo>
                  <a:cubicBezTo>
                    <a:pt x="109604" y="59466"/>
                    <a:pt x="113224" y="57966"/>
                    <a:pt x="117106" y="57280"/>
                  </a:cubicBezTo>
                  <a:lnTo>
                    <a:pt x="119585" y="56824"/>
                  </a:lnTo>
                  <a:lnTo>
                    <a:pt x="119585" y="49191"/>
                  </a:lnTo>
                  <a:close/>
                  <a:moveTo>
                    <a:pt x="33567" y="72905"/>
                  </a:moveTo>
                  <a:lnTo>
                    <a:pt x="49616" y="91303"/>
                  </a:lnTo>
                  <a:lnTo>
                    <a:pt x="49616" y="103242"/>
                  </a:lnTo>
                  <a:lnTo>
                    <a:pt x="42602" y="103242"/>
                  </a:lnTo>
                  <a:lnTo>
                    <a:pt x="42602" y="114463"/>
                  </a:lnTo>
                  <a:cubicBezTo>
                    <a:pt x="38264" y="115507"/>
                    <a:pt x="34154" y="117203"/>
                    <a:pt x="30337" y="119552"/>
                  </a:cubicBezTo>
                  <a:lnTo>
                    <a:pt x="22411" y="111625"/>
                  </a:lnTo>
                  <a:lnTo>
                    <a:pt x="8254" y="125782"/>
                  </a:lnTo>
                  <a:lnTo>
                    <a:pt x="16180" y="133709"/>
                  </a:lnTo>
                  <a:cubicBezTo>
                    <a:pt x="13832" y="137525"/>
                    <a:pt x="12136" y="141635"/>
                    <a:pt x="11092" y="145941"/>
                  </a:cubicBezTo>
                  <a:lnTo>
                    <a:pt x="6036" y="145941"/>
                  </a:lnTo>
                  <a:lnTo>
                    <a:pt x="6036" y="115442"/>
                  </a:lnTo>
                  <a:cubicBezTo>
                    <a:pt x="6036" y="96522"/>
                    <a:pt x="17355" y="80212"/>
                    <a:pt x="33567" y="72905"/>
                  </a:cubicBezTo>
                  <a:close/>
                  <a:moveTo>
                    <a:pt x="71699" y="72905"/>
                  </a:moveTo>
                  <a:cubicBezTo>
                    <a:pt x="74994" y="74406"/>
                    <a:pt x="78093" y="76265"/>
                    <a:pt x="80963" y="78451"/>
                  </a:cubicBezTo>
                  <a:lnTo>
                    <a:pt x="80963" y="92510"/>
                  </a:lnTo>
                  <a:lnTo>
                    <a:pt x="89673" y="92510"/>
                  </a:lnTo>
                  <a:cubicBezTo>
                    <a:pt x="90456" y="95511"/>
                    <a:pt x="91630" y="98349"/>
                    <a:pt x="93196" y="101024"/>
                  </a:cubicBezTo>
                  <a:lnTo>
                    <a:pt x="87031" y="107189"/>
                  </a:lnTo>
                  <a:lnTo>
                    <a:pt x="98872" y="119030"/>
                  </a:lnTo>
                  <a:lnTo>
                    <a:pt x="99231" y="118638"/>
                  </a:lnTo>
                  <a:lnTo>
                    <a:pt x="99231" y="145941"/>
                  </a:lnTo>
                  <a:lnTo>
                    <a:pt x="94174" y="145941"/>
                  </a:lnTo>
                  <a:cubicBezTo>
                    <a:pt x="93131" y="141635"/>
                    <a:pt x="91434" y="137525"/>
                    <a:pt x="89086" y="133709"/>
                  </a:cubicBezTo>
                  <a:lnTo>
                    <a:pt x="97012" y="125782"/>
                  </a:lnTo>
                  <a:lnTo>
                    <a:pt x="82855" y="111625"/>
                  </a:lnTo>
                  <a:lnTo>
                    <a:pt x="74929" y="119552"/>
                  </a:lnTo>
                  <a:cubicBezTo>
                    <a:pt x="71112" y="117203"/>
                    <a:pt x="67002" y="115507"/>
                    <a:pt x="62664" y="114463"/>
                  </a:cubicBezTo>
                  <a:lnTo>
                    <a:pt x="62664" y="103242"/>
                  </a:lnTo>
                  <a:lnTo>
                    <a:pt x="55650" y="103242"/>
                  </a:lnTo>
                  <a:lnTo>
                    <a:pt x="55650" y="91303"/>
                  </a:lnTo>
                  <a:lnTo>
                    <a:pt x="71699" y="72905"/>
                  </a:lnTo>
                  <a:close/>
                  <a:moveTo>
                    <a:pt x="56629" y="109277"/>
                  </a:moveTo>
                  <a:lnTo>
                    <a:pt x="56629" y="119421"/>
                  </a:lnTo>
                  <a:lnTo>
                    <a:pt x="59108" y="119878"/>
                  </a:lnTo>
                  <a:cubicBezTo>
                    <a:pt x="64360" y="120824"/>
                    <a:pt x="69220" y="122846"/>
                    <a:pt x="73591" y="125880"/>
                  </a:cubicBezTo>
                  <a:lnTo>
                    <a:pt x="75679" y="127315"/>
                  </a:lnTo>
                  <a:lnTo>
                    <a:pt x="82855" y="120139"/>
                  </a:lnTo>
                  <a:lnTo>
                    <a:pt x="88499" y="125782"/>
                  </a:lnTo>
                  <a:lnTo>
                    <a:pt x="81322" y="132991"/>
                  </a:lnTo>
                  <a:lnTo>
                    <a:pt x="82758" y="135046"/>
                  </a:lnTo>
                  <a:cubicBezTo>
                    <a:pt x="85824" y="139417"/>
                    <a:pt x="87846" y="144310"/>
                    <a:pt x="88760" y="149529"/>
                  </a:cubicBezTo>
                  <a:lnTo>
                    <a:pt x="89216" y="152009"/>
                  </a:lnTo>
                  <a:lnTo>
                    <a:pt x="99231" y="152009"/>
                  </a:lnTo>
                  <a:lnTo>
                    <a:pt x="99231" y="160000"/>
                  </a:lnTo>
                  <a:lnTo>
                    <a:pt x="89216" y="160000"/>
                  </a:lnTo>
                  <a:lnTo>
                    <a:pt x="88760" y="162480"/>
                  </a:lnTo>
                  <a:cubicBezTo>
                    <a:pt x="87846" y="167731"/>
                    <a:pt x="85824" y="172592"/>
                    <a:pt x="82758" y="176963"/>
                  </a:cubicBezTo>
                  <a:lnTo>
                    <a:pt x="81322" y="179050"/>
                  </a:lnTo>
                  <a:lnTo>
                    <a:pt x="88499" y="186227"/>
                  </a:lnTo>
                  <a:lnTo>
                    <a:pt x="82855" y="191870"/>
                  </a:lnTo>
                  <a:lnTo>
                    <a:pt x="75679" y="184694"/>
                  </a:lnTo>
                  <a:lnTo>
                    <a:pt x="73591" y="186129"/>
                  </a:lnTo>
                  <a:cubicBezTo>
                    <a:pt x="69220" y="189195"/>
                    <a:pt x="64360" y="191218"/>
                    <a:pt x="59108" y="192131"/>
                  </a:cubicBezTo>
                  <a:lnTo>
                    <a:pt x="56629" y="192588"/>
                  </a:lnTo>
                  <a:lnTo>
                    <a:pt x="56629" y="202732"/>
                  </a:lnTo>
                  <a:lnTo>
                    <a:pt x="48637" y="202732"/>
                  </a:lnTo>
                  <a:lnTo>
                    <a:pt x="48637" y="192588"/>
                  </a:lnTo>
                  <a:lnTo>
                    <a:pt x="46158" y="192131"/>
                  </a:lnTo>
                  <a:cubicBezTo>
                    <a:pt x="40939" y="191218"/>
                    <a:pt x="36046" y="189195"/>
                    <a:pt x="31675" y="186129"/>
                  </a:cubicBezTo>
                  <a:lnTo>
                    <a:pt x="29620" y="184694"/>
                  </a:lnTo>
                  <a:lnTo>
                    <a:pt x="22411" y="191870"/>
                  </a:lnTo>
                  <a:lnTo>
                    <a:pt x="16768" y="186227"/>
                  </a:lnTo>
                  <a:lnTo>
                    <a:pt x="23944" y="179050"/>
                  </a:lnTo>
                  <a:lnTo>
                    <a:pt x="22509" y="176963"/>
                  </a:lnTo>
                  <a:cubicBezTo>
                    <a:pt x="19442" y="172592"/>
                    <a:pt x="17453" y="167731"/>
                    <a:pt x="16507" y="162480"/>
                  </a:cubicBezTo>
                  <a:lnTo>
                    <a:pt x="16050" y="160000"/>
                  </a:lnTo>
                  <a:lnTo>
                    <a:pt x="6036" y="160000"/>
                  </a:lnTo>
                  <a:lnTo>
                    <a:pt x="6036" y="152009"/>
                  </a:lnTo>
                  <a:lnTo>
                    <a:pt x="16050" y="152009"/>
                  </a:lnTo>
                  <a:lnTo>
                    <a:pt x="16507" y="149529"/>
                  </a:lnTo>
                  <a:cubicBezTo>
                    <a:pt x="17453" y="144310"/>
                    <a:pt x="19442" y="139417"/>
                    <a:pt x="22509" y="135046"/>
                  </a:cubicBezTo>
                  <a:lnTo>
                    <a:pt x="23944" y="132991"/>
                  </a:lnTo>
                  <a:lnTo>
                    <a:pt x="16768" y="125782"/>
                  </a:lnTo>
                  <a:lnTo>
                    <a:pt x="22411" y="120139"/>
                  </a:lnTo>
                  <a:lnTo>
                    <a:pt x="29620" y="127315"/>
                  </a:lnTo>
                  <a:lnTo>
                    <a:pt x="31675" y="125880"/>
                  </a:lnTo>
                  <a:cubicBezTo>
                    <a:pt x="36046" y="122814"/>
                    <a:pt x="40939" y="120824"/>
                    <a:pt x="46158" y="119878"/>
                  </a:cubicBezTo>
                  <a:lnTo>
                    <a:pt x="48637" y="119421"/>
                  </a:lnTo>
                  <a:lnTo>
                    <a:pt x="48637" y="109277"/>
                  </a:lnTo>
                  <a:close/>
                  <a:moveTo>
                    <a:pt x="52649" y="0"/>
                  </a:moveTo>
                  <a:cubicBezTo>
                    <a:pt x="33665" y="0"/>
                    <a:pt x="18235" y="15429"/>
                    <a:pt x="18235" y="34414"/>
                  </a:cubicBezTo>
                  <a:cubicBezTo>
                    <a:pt x="18235" y="47821"/>
                    <a:pt x="25934" y="59466"/>
                    <a:pt x="37155" y="65142"/>
                  </a:cubicBezTo>
                  <a:cubicBezTo>
                    <a:pt x="15658" y="71764"/>
                    <a:pt x="1" y="91792"/>
                    <a:pt x="1" y="115442"/>
                  </a:cubicBezTo>
                  <a:lnTo>
                    <a:pt x="1" y="145974"/>
                  </a:lnTo>
                  <a:lnTo>
                    <a:pt x="1" y="166035"/>
                  </a:lnTo>
                  <a:lnTo>
                    <a:pt x="11092" y="166035"/>
                  </a:lnTo>
                  <a:cubicBezTo>
                    <a:pt x="12136" y="170374"/>
                    <a:pt x="13832" y="174484"/>
                    <a:pt x="16180" y="178300"/>
                  </a:cubicBezTo>
                  <a:lnTo>
                    <a:pt x="8254" y="186227"/>
                  </a:lnTo>
                  <a:lnTo>
                    <a:pt x="22411" y="200416"/>
                  </a:lnTo>
                  <a:lnTo>
                    <a:pt x="30337" y="192457"/>
                  </a:lnTo>
                  <a:cubicBezTo>
                    <a:pt x="34154" y="194806"/>
                    <a:pt x="38264" y="196502"/>
                    <a:pt x="42602" y="197546"/>
                  </a:cubicBezTo>
                  <a:lnTo>
                    <a:pt x="42602" y="208767"/>
                  </a:lnTo>
                  <a:lnTo>
                    <a:pt x="62664" y="208767"/>
                  </a:lnTo>
                  <a:lnTo>
                    <a:pt x="62664" y="197546"/>
                  </a:lnTo>
                  <a:cubicBezTo>
                    <a:pt x="67002" y="196502"/>
                    <a:pt x="71112" y="194806"/>
                    <a:pt x="74929" y="192457"/>
                  </a:cubicBezTo>
                  <a:lnTo>
                    <a:pt x="82855" y="200416"/>
                  </a:lnTo>
                  <a:lnTo>
                    <a:pt x="97012" y="186227"/>
                  </a:lnTo>
                  <a:lnTo>
                    <a:pt x="89086" y="178300"/>
                  </a:lnTo>
                  <a:cubicBezTo>
                    <a:pt x="91434" y="174484"/>
                    <a:pt x="93131" y="170374"/>
                    <a:pt x="94174" y="166035"/>
                  </a:cubicBezTo>
                  <a:lnTo>
                    <a:pt x="105265" y="166035"/>
                  </a:lnTo>
                  <a:lnTo>
                    <a:pt x="105265" y="145974"/>
                  </a:lnTo>
                  <a:lnTo>
                    <a:pt x="105265" y="115442"/>
                  </a:lnTo>
                  <a:cubicBezTo>
                    <a:pt x="105265" y="114594"/>
                    <a:pt x="105233" y="113778"/>
                    <a:pt x="105200" y="112963"/>
                  </a:cubicBezTo>
                  <a:lnTo>
                    <a:pt x="105200" y="112963"/>
                  </a:lnTo>
                  <a:cubicBezTo>
                    <a:pt x="107810" y="114496"/>
                    <a:pt x="110615" y="115637"/>
                    <a:pt x="113551" y="116388"/>
                  </a:cubicBezTo>
                  <a:lnTo>
                    <a:pt x="113551" y="125097"/>
                  </a:lnTo>
                  <a:lnTo>
                    <a:pt x="130285" y="125097"/>
                  </a:lnTo>
                  <a:lnTo>
                    <a:pt x="130285" y="116388"/>
                  </a:lnTo>
                  <a:cubicBezTo>
                    <a:pt x="133286" y="115605"/>
                    <a:pt x="136124" y="114430"/>
                    <a:pt x="138798" y="112865"/>
                  </a:cubicBezTo>
                  <a:lnTo>
                    <a:pt x="144964" y="119030"/>
                  </a:lnTo>
                  <a:lnTo>
                    <a:pt x="156805" y="107189"/>
                  </a:lnTo>
                  <a:lnTo>
                    <a:pt x="150639" y="101024"/>
                  </a:lnTo>
                  <a:cubicBezTo>
                    <a:pt x="152205" y="98349"/>
                    <a:pt x="153412" y="95511"/>
                    <a:pt x="154162" y="92510"/>
                  </a:cubicBezTo>
                  <a:lnTo>
                    <a:pt x="162872" y="92510"/>
                  </a:lnTo>
                  <a:lnTo>
                    <a:pt x="162872" y="75776"/>
                  </a:lnTo>
                  <a:lnTo>
                    <a:pt x="154162" y="75776"/>
                  </a:lnTo>
                  <a:cubicBezTo>
                    <a:pt x="153412" y="72775"/>
                    <a:pt x="152205" y="69937"/>
                    <a:pt x="150639" y="67262"/>
                  </a:cubicBezTo>
                  <a:lnTo>
                    <a:pt x="156805" y="61097"/>
                  </a:lnTo>
                  <a:lnTo>
                    <a:pt x="144964" y="49256"/>
                  </a:lnTo>
                  <a:lnTo>
                    <a:pt x="138798" y="55421"/>
                  </a:lnTo>
                  <a:cubicBezTo>
                    <a:pt x="136124" y="53855"/>
                    <a:pt x="133286" y="52648"/>
                    <a:pt x="130285" y="51898"/>
                  </a:cubicBezTo>
                  <a:lnTo>
                    <a:pt x="130285" y="43189"/>
                  </a:lnTo>
                  <a:lnTo>
                    <a:pt x="113551" y="43189"/>
                  </a:lnTo>
                  <a:lnTo>
                    <a:pt x="113551" y="51898"/>
                  </a:lnTo>
                  <a:cubicBezTo>
                    <a:pt x="110550" y="52648"/>
                    <a:pt x="107712" y="53855"/>
                    <a:pt x="105037" y="55421"/>
                  </a:cubicBezTo>
                  <a:lnTo>
                    <a:pt x="98872" y="49256"/>
                  </a:lnTo>
                  <a:lnTo>
                    <a:pt x="87031" y="61097"/>
                  </a:lnTo>
                  <a:lnTo>
                    <a:pt x="93196" y="67262"/>
                  </a:lnTo>
                  <a:cubicBezTo>
                    <a:pt x="91630" y="69937"/>
                    <a:pt x="90456" y="72775"/>
                    <a:pt x="89673" y="75776"/>
                  </a:cubicBezTo>
                  <a:lnTo>
                    <a:pt x="87194" y="75776"/>
                  </a:lnTo>
                  <a:cubicBezTo>
                    <a:pt x="81714" y="71013"/>
                    <a:pt x="75222" y="67327"/>
                    <a:pt x="68111" y="65142"/>
                  </a:cubicBezTo>
                  <a:cubicBezTo>
                    <a:pt x="79332" y="59466"/>
                    <a:pt x="87063" y="47821"/>
                    <a:pt x="87063" y="34414"/>
                  </a:cubicBezTo>
                  <a:cubicBezTo>
                    <a:pt x="87063" y="15429"/>
                    <a:pt x="71602" y="0"/>
                    <a:pt x="52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3" name="Google Shape;333;p32"/>
          <p:cNvSpPr txBox="1">
            <a:spLocks noGrp="1"/>
          </p:cNvSpPr>
          <p:nvPr>
            <p:ph type="ctrTitle" idx="4294967295"/>
          </p:nvPr>
        </p:nvSpPr>
        <p:spPr>
          <a:xfrm flipH="1">
            <a:off x="1926469" y="2298027"/>
            <a:ext cx="1485300" cy="46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lt1"/>
                </a:solidFill>
              </a:rPr>
              <a:t>WHAT?</a:t>
            </a:r>
            <a:endParaRPr sz="1300" dirty="0">
              <a:solidFill>
                <a:schemeClr val="lt1"/>
              </a:solidFill>
            </a:endParaRPr>
          </a:p>
        </p:txBody>
      </p:sp>
      <p:sp>
        <p:nvSpPr>
          <p:cNvPr id="334" name="Google Shape;334;p32"/>
          <p:cNvSpPr txBox="1">
            <a:spLocks noGrp="1"/>
          </p:cNvSpPr>
          <p:nvPr>
            <p:ph type="subTitle" idx="4294967295"/>
          </p:nvPr>
        </p:nvSpPr>
        <p:spPr>
          <a:xfrm flipH="1">
            <a:off x="1652129" y="2614356"/>
            <a:ext cx="2029982" cy="13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 dirty="0">
                <a:solidFill>
                  <a:srgbClr val="FFFFFF"/>
                </a:solidFill>
              </a:rPr>
              <a:t>A process that actively involves individuals, groups, and organizations in meaningful participation toward shared objectives within their communities (Centers for Disease Control and Prevention, 2011) </a:t>
            </a:r>
          </a:p>
        </p:txBody>
      </p:sp>
      <p:sp>
        <p:nvSpPr>
          <p:cNvPr id="337" name="Google Shape;337;p32"/>
          <p:cNvSpPr txBox="1">
            <a:spLocks noGrp="1"/>
          </p:cNvSpPr>
          <p:nvPr>
            <p:ph type="ctrTitle" idx="4294967295"/>
          </p:nvPr>
        </p:nvSpPr>
        <p:spPr>
          <a:xfrm flipH="1">
            <a:off x="4329580" y="3324039"/>
            <a:ext cx="1037100" cy="32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/>
              <a:t>WHY?</a:t>
            </a:r>
            <a:endParaRPr sz="1100" dirty="0"/>
          </a:p>
        </p:txBody>
      </p:sp>
      <p:sp>
        <p:nvSpPr>
          <p:cNvPr id="338" name="Google Shape;338;p32"/>
          <p:cNvSpPr txBox="1">
            <a:spLocks noGrp="1"/>
          </p:cNvSpPr>
          <p:nvPr>
            <p:ph type="subTitle" idx="4294967295"/>
          </p:nvPr>
        </p:nvSpPr>
        <p:spPr>
          <a:xfrm flipH="1">
            <a:off x="4098967" y="3533314"/>
            <a:ext cx="1498200" cy="9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100" dirty="0"/>
              <a:t>Builds trust and collaboration between local actors</a:t>
            </a:r>
            <a:endParaRPr lang="en-US" sz="900" dirty="0">
              <a:solidFill>
                <a:schemeClr val="accent3"/>
              </a:solidFill>
            </a:endParaRPr>
          </a:p>
        </p:txBody>
      </p:sp>
      <p:sp>
        <p:nvSpPr>
          <p:cNvPr id="2" name="Google Shape;289;p32">
            <a:extLst>
              <a:ext uri="{FF2B5EF4-FFF2-40B4-BE49-F238E27FC236}">
                <a16:creationId xmlns:a16="http://schemas.microsoft.com/office/drawing/2014/main" id="{0376A7FC-A0DF-EC50-5240-EDF3343D0F41}"/>
              </a:ext>
            </a:extLst>
          </p:cNvPr>
          <p:cNvSpPr/>
          <p:nvPr/>
        </p:nvSpPr>
        <p:spPr>
          <a:xfrm>
            <a:off x="5992227" y="917393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grpSp>
        <p:nvGrpSpPr>
          <p:cNvPr id="3" name="Google Shape;323;p32">
            <a:extLst>
              <a:ext uri="{FF2B5EF4-FFF2-40B4-BE49-F238E27FC236}">
                <a16:creationId xmlns:a16="http://schemas.microsoft.com/office/drawing/2014/main" id="{78001F8B-58F6-E1D2-F6B0-2FDA51497835}"/>
              </a:ext>
            </a:extLst>
          </p:cNvPr>
          <p:cNvGrpSpPr/>
          <p:nvPr/>
        </p:nvGrpSpPr>
        <p:grpSpPr>
          <a:xfrm>
            <a:off x="6819832" y="1117396"/>
            <a:ext cx="276453" cy="293319"/>
            <a:chOff x="1340675" y="238125"/>
            <a:chExt cx="4919100" cy="5219200"/>
          </a:xfrm>
        </p:grpSpPr>
        <p:sp>
          <p:nvSpPr>
            <p:cNvPr id="4" name="Google Shape;324;p32">
              <a:extLst>
                <a:ext uri="{FF2B5EF4-FFF2-40B4-BE49-F238E27FC236}">
                  <a16:creationId xmlns:a16="http://schemas.microsoft.com/office/drawing/2014/main" id="{6BF6964C-262C-CDDC-160F-BCD89DE5AE4E}"/>
                </a:ext>
              </a:extLst>
            </p:cNvPr>
            <p:cNvSpPr/>
            <p:nvPr/>
          </p:nvSpPr>
          <p:spPr>
            <a:xfrm>
              <a:off x="5057700" y="4623050"/>
              <a:ext cx="943550" cy="575750"/>
            </a:xfrm>
            <a:custGeom>
              <a:avLst/>
              <a:gdLst/>
              <a:ahLst/>
              <a:cxnLst/>
              <a:rect l="l" t="t" r="r" b="b"/>
              <a:pathLst>
                <a:path w="37742" h="23030" extrusionOk="0">
                  <a:moveTo>
                    <a:pt x="31707" y="0"/>
                  </a:moveTo>
                  <a:lnTo>
                    <a:pt x="31707" y="16995"/>
                  </a:lnTo>
                  <a:lnTo>
                    <a:pt x="0" y="16995"/>
                  </a:lnTo>
                  <a:lnTo>
                    <a:pt x="0" y="23030"/>
                  </a:lnTo>
                  <a:lnTo>
                    <a:pt x="37742" y="23030"/>
                  </a:lnTo>
                  <a:lnTo>
                    <a:pt x="377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25;p32">
              <a:extLst>
                <a:ext uri="{FF2B5EF4-FFF2-40B4-BE49-F238E27FC236}">
                  <a16:creationId xmlns:a16="http://schemas.microsoft.com/office/drawing/2014/main" id="{3AC54861-B003-64FE-2993-41BD143137E0}"/>
                </a:ext>
              </a:extLst>
            </p:cNvPr>
            <p:cNvSpPr/>
            <p:nvPr/>
          </p:nvSpPr>
          <p:spPr>
            <a:xfrm>
              <a:off x="4741275" y="5047900"/>
              <a:ext cx="172100" cy="150900"/>
            </a:xfrm>
            <a:custGeom>
              <a:avLst/>
              <a:gdLst/>
              <a:ahLst/>
              <a:cxnLst/>
              <a:rect l="l" t="t" r="r" b="b"/>
              <a:pathLst>
                <a:path w="6884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6884" y="6036"/>
                  </a:lnTo>
                  <a:lnTo>
                    <a:pt x="6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26;p32">
              <a:extLst>
                <a:ext uri="{FF2B5EF4-FFF2-40B4-BE49-F238E27FC236}">
                  <a16:creationId xmlns:a16="http://schemas.microsoft.com/office/drawing/2014/main" id="{85AB9A0F-E3BB-D952-2F74-388C76C3399A}"/>
                </a:ext>
              </a:extLst>
            </p:cNvPr>
            <p:cNvSpPr/>
            <p:nvPr/>
          </p:nvSpPr>
          <p:spPr>
            <a:xfrm>
              <a:off x="1599175" y="4106825"/>
              <a:ext cx="150900" cy="610825"/>
            </a:xfrm>
            <a:custGeom>
              <a:avLst/>
              <a:gdLst/>
              <a:ahLst/>
              <a:cxnLst/>
              <a:rect l="l" t="t" r="r" b="b"/>
              <a:pathLst>
                <a:path w="6036" h="24433" extrusionOk="0">
                  <a:moveTo>
                    <a:pt x="1" y="1"/>
                  </a:moveTo>
                  <a:lnTo>
                    <a:pt x="1" y="24433"/>
                  </a:lnTo>
                  <a:lnTo>
                    <a:pt x="6035" y="24433"/>
                  </a:lnTo>
                  <a:lnTo>
                    <a:pt x="60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27;p32">
              <a:extLst>
                <a:ext uri="{FF2B5EF4-FFF2-40B4-BE49-F238E27FC236}">
                  <a16:creationId xmlns:a16="http://schemas.microsoft.com/office/drawing/2014/main" id="{E9476BD1-9114-EAB3-0A90-182F8B12BE43}"/>
                </a:ext>
              </a:extLst>
            </p:cNvPr>
            <p:cNvSpPr/>
            <p:nvPr/>
          </p:nvSpPr>
          <p:spPr>
            <a:xfrm>
              <a:off x="1599175" y="3805100"/>
              <a:ext cx="150900" cy="138650"/>
            </a:xfrm>
            <a:custGeom>
              <a:avLst/>
              <a:gdLst/>
              <a:ahLst/>
              <a:cxnLst/>
              <a:rect l="l" t="t" r="r" b="b"/>
              <a:pathLst>
                <a:path w="6036" h="5546" extrusionOk="0">
                  <a:moveTo>
                    <a:pt x="1" y="0"/>
                  </a:moveTo>
                  <a:lnTo>
                    <a:pt x="1" y="5546"/>
                  </a:lnTo>
                  <a:lnTo>
                    <a:pt x="6035" y="5546"/>
                  </a:lnTo>
                  <a:lnTo>
                    <a:pt x="603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28;p32">
              <a:extLst>
                <a:ext uri="{FF2B5EF4-FFF2-40B4-BE49-F238E27FC236}">
                  <a16:creationId xmlns:a16="http://schemas.microsoft.com/office/drawing/2014/main" id="{2C49C04E-9CCF-197A-120B-8BB4CEE1D667}"/>
                </a:ext>
              </a:extLst>
            </p:cNvPr>
            <p:cNvSpPr/>
            <p:nvPr/>
          </p:nvSpPr>
          <p:spPr>
            <a:xfrm>
              <a:off x="1340675" y="238125"/>
              <a:ext cx="4919100" cy="5219200"/>
            </a:xfrm>
            <a:custGeom>
              <a:avLst/>
              <a:gdLst/>
              <a:ahLst/>
              <a:cxnLst/>
              <a:rect l="l" t="t" r="r" b="b"/>
              <a:pathLst>
                <a:path w="196764" h="208768" extrusionOk="0">
                  <a:moveTo>
                    <a:pt x="99197" y="21855"/>
                  </a:moveTo>
                  <a:cubicBezTo>
                    <a:pt x="110125" y="21855"/>
                    <a:pt x="119160" y="30173"/>
                    <a:pt x="120302" y="40807"/>
                  </a:cubicBezTo>
                  <a:lnTo>
                    <a:pt x="76461" y="40807"/>
                  </a:lnTo>
                  <a:cubicBezTo>
                    <a:pt x="77603" y="30173"/>
                    <a:pt x="86606" y="21855"/>
                    <a:pt x="97566" y="21855"/>
                  </a:cubicBezTo>
                  <a:close/>
                  <a:moveTo>
                    <a:pt x="99719" y="6035"/>
                  </a:moveTo>
                  <a:cubicBezTo>
                    <a:pt x="119291" y="6035"/>
                    <a:pt x="135340" y="21464"/>
                    <a:pt x="136253" y="40807"/>
                  </a:cubicBezTo>
                  <a:lnTo>
                    <a:pt x="126337" y="40807"/>
                  </a:lnTo>
                  <a:cubicBezTo>
                    <a:pt x="125195" y="26846"/>
                    <a:pt x="113452" y="15821"/>
                    <a:pt x="99197" y="15821"/>
                  </a:cubicBezTo>
                  <a:lnTo>
                    <a:pt x="97566" y="15821"/>
                  </a:lnTo>
                  <a:cubicBezTo>
                    <a:pt x="83311" y="15821"/>
                    <a:pt x="71568" y="26846"/>
                    <a:pt x="70426" y="40807"/>
                  </a:cubicBezTo>
                  <a:lnTo>
                    <a:pt x="60510" y="40807"/>
                  </a:lnTo>
                  <a:cubicBezTo>
                    <a:pt x="61423" y="21464"/>
                    <a:pt x="77472" y="6035"/>
                    <a:pt x="97044" y="6035"/>
                  </a:cubicBezTo>
                  <a:close/>
                  <a:moveTo>
                    <a:pt x="190728" y="46842"/>
                  </a:moveTo>
                  <a:lnTo>
                    <a:pt x="190728" y="94565"/>
                  </a:lnTo>
                  <a:cubicBezTo>
                    <a:pt x="190728" y="110679"/>
                    <a:pt x="177648" y="123760"/>
                    <a:pt x="161566" y="123760"/>
                  </a:cubicBezTo>
                  <a:lnTo>
                    <a:pt x="115409" y="123760"/>
                  </a:lnTo>
                  <a:lnTo>
                    <a:pt x="115409" y="96653"/>
                  </a:lnTo>
                  <a:lnTo>
                    <a:pt x="81354" y="96653"/>
                  </a:lnTo>
                  <a:lnTo>
                    <a:pt x="81354" y="123760"/>
                  </a:lnTo>
                  <a:lnTo>
                    <a:pt x="35197" y="123760"/>
                  </a:lnTo>
                  <a:cubicBezTo>
                    <a:pt x="19115" y="123760"/>
                    <a:pt x="6035" y="110679"/>
                    <a:pt x="6035" y="94565"/>
                  </a:cubicBezTo>
                  <a:lnTo>
                    <a:pt x="6035" y="46842"/>
                  </a:lnTo>
                  <a:close/>
                  <a:moveTo>
                    <a:pt x="109407" y="102655"/>
                  </a:moveTo>
                  <a:lnTo>
                    <a:pt x="109407" y="150867"/>
                  </a:lnTo>
                  <a:lnTo>
                    <a:pt x="87356" y="150867"/>
                  </a:lnTo>
                  <a:lnTo>
                    <a:pt x="87356" y="102655"/>
                  </a:lnTo>
                  <a:close/>
                  <a:moveTo>
                    <a:pt x="190728" y="114235"/>
                  </a:moveTo>
                  <a:lnTo>
                    <a:pt x="190728" y="202732"/>
                  </a:lnTo>
                  <a:lnTo>
                    <a:pt x="6035" y="202732"/>
                  </a:lnTo>
                  <a:lnTo>
                    <a:pt x="6035" y="114235"/>
                  </a:lnTo>
                  <a:cubicBezTo>
                    <a:pt x="12363" y="123597"/>
                    <a:pt x="23062" y="129794"/>
                    <a:pt x="35197" y="129794"/>
                  </a:cubicBezTo>
                  <a:lnTo>
                    <a:pt x="81354" y="129794"/>
                  </a:lnTo>
                  <a:lnTo>
                    <a:pt x="81354" y="156902"/>
                  </a:lnTo>
                  <a:lnTo>
                    <a:pt x="115409" y="156902"/>
                  </a:lnTo>
                  <a:lnTo>
                    <a:pt x="115409" y="129794"/>
                  </a:lnTo>
                  <a:lnTo>
                    <a:pt x="161566" y="129794"/>
                  </a:lnTo>
                  <a:cubicBezTo>
                    <a:pt x="173701" y="129794"/>
                    <a:pt x="184400" y="123597"/>
                    <a:pt x="190728" y="114235"/>
                  </a:cubicBezTo>
                  <a:close/>
                  <a:moveTo>
                    <a:pt x="97044" y="0"/>
                  </a:moveTo>
                  <a:cubicBezTo>
                    <a:pt x="74145" y="0"/>
                    <a:pt x="55421" y="18137"/>
                    <a:pt x="54475" y="40807"/>
                  </a:cubicBezTo>
                  <a:lnTo>
                    <a:pt x="0" y="40807"/>
                  </a:lnTo>
                  <a:lnTo>
                    <a:pt x="0" y="89444"/>
                  </a:lnTo>
                  <a:lnTo>
                    <a:pt x="0" y="94565"/>
                  </a:lnTo>
                  <a:lnTo>
                    <a:pt x="0" y="208767"/>
                  </a:lnTo>
                  <a:lnTo>
                    <a:pt x="196763" y="208767"/>
                  </a:lnTo>
                  <a:lnTo>
                    <a:pt x="196763" y="94565"/>
                  </a:lnTo>
                  <a:lnTo>
                    <a:pt x="196763" y="89444"/>
                  </a:lnTo>
                  <a:lnTo>
                    <a:pt x="196763" y="40807"/>
                  </a:lnTo>
                  <a:lnTo>
                    <a:pt x="142288" y="40807"/>
                  </a:lnTo>
                  <a:cubicBezTo>
                    <a:pt x="141342" y="18137"/>
                    <a:pt x="122618" y="0"/>
                    <a:pt x="997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9;p32">
              <a:extLst>
                <a:ext uri="{FF2B5EF4-FFF2-40B4-BE49-F238E27FC236}">
                  <a16:creationId xmlns:a16="http://schemas.microsoft.com/office/drawing/2014/main" id="{EBC48DB8-05F0-837D-78B2-4EE66B65F14B}"/>
                </a:ext>
              </a:extLst>
            </p:cNvPr>
            <p:cNvSpPr/>
            <p:nvPr/>
          </p:nvSpPr>
          <p:spPr>
            <a:xfrm>
              <a:off x="1659525" y="2786550"/>
              <a:ext cx="529275" cy="433050"/>
            </a:xfrm>
            <a:custGeom>
              <a:avLst/>
              <a:gdLst/>
              <a:ahLst/>
              <a:cxnLst/>
              <a:rect l="l" t="t" r="r" b="b"/>
              <a:pathLst>
                <a:path w="21171" h="17322" extrusionOk="0">
                  <a:moveTo>
                    <a:pt x="5448" y="0"/>
                  </a:moveTo>
                  <a:lnTo>
                    <a:pt x="0" y="2512"/>
                  </a:lnTo>
                  <a:cubicBezTo>
                    <a:pt x="3752" y="10634"/>
                    <a:pt x="11613" y="16310"/>
                    <a:pt x="20486" y="17321"/>
                  </a:cubicBezTo>
                  <a:lnTo>
                    <a:pt x="21171" y="11352"/>
                  </a:lnTo>
                  <a:cubicBezTo>
                    <a:pt x="14353" y="10569"/>
                    <a:pt x="8351" y="6230"/>
                    <a:pt x="54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0;p32">
              <a:extLst>
                <a:ext uri="{FF2B5EF4-FFF2-40B4-BE49-F238E27FC236}">
                  <a16:creationId xmlns:a16="http://schemas.microsoft.com/office/drawing/2014/main" id="{6DAF1B4F-3542-3BE0-8697-D72CADEE4190}"/>
                </a:ext>
              </a:extLst>
            </p:cNvPr>
            <p:cNvSpPr/>
            <p:nvPr/>
          </p:nvSpPr>
          <p:spPr>
            <a:xfrm>
              <a:off x="4817125" y="1516800"/>
              <a:ext cx="218575" cy="150900"/>
            </a:xfrm>
            <a:custGeom>
              <a:avLst/>
              <a:gdLst/>
              <a:ahLst/>
              <a:cxnLst/>
              <a:rect l="l" t="t" r="r" b="b"/>
              <a:pathLst>
                <a:path w="8743" h="6036" extrusionOk="0">
                  <a:moveTo>
                    <a:pt x="1" y="1"/>
                  </a:moveTo>
                  <a:lnTo>
                    <a:pt x="1" y="6036"/>
                  </a:lnTo>
                  <a:lnTo>
                    <a:pt x="8743" y="6036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1;p32">
              <a:extLst>
                <a:ext uri="{FF2B5EF4-FFF2-40B4-BE49-F238E27FC236}">
                  <a16:creationId xmlns:a16="http://schemas.microsoft.com/office/drawing/2014/main" id="{764EFB97-94C0-3407-FDA1-450F1163CEFA}"/>
                </a:ext>
              </a:extLst>
            </p:cNvPr>
            <p:cNvSpPr/>
            <p:nvPr/>
          </p:nvSpPr>
          <p:spPr>
            <a:xfrm>
              <a:off x="5308050" y="1516800"/>
              <a:ext cx="693200" cy="433075"/>
            </a:xfrm>
            <a:custGeom>
              <a:avLst/>
              <a:gdLst/>
              <a:ahLst/>
              <a:cxnLst/>
              <a:rect l="l" t="t" r="r" b="b"/>
              <a:pathLst>
                <a:path w="27728" h="17323" extrusionOk="0">
                  <a:moveTo>
                    <a:pt x="1" y="1"/>
                  </a:moveTo>
                  <a:lnTo>
                    <a:pt x="1" y="6036"/>
                  </a:lnTo>
                  <a:lnTo>
                    <a:pt x="21693" y="6036"/>
                  </a:lnTo>
                  <a:lnTo>
                    <a:pt x="21693" y="17322"/>
                  </a:lnTo>
                  <a:lnTo>
                    <a:pt x="27728" y="17322"/>
                  </a:lnTo>
                  <a:lnTo>
                    <a:pt x="277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2;p32">
              <a:extLst>
                <a:ext uri="{FF2B5EF4-FFF2-40B4-BE49-F238E27FC236}">
                  <a16:creationId xmlns:a16="http://schemas.microsoft.com/office/drawing/2014/main" id="{B86BD5EE-ECE5-C530-48AD-14918F4226FD}"/>
                </a:ext>
              </a:extLst>
            </p:cNvPr>
            <p:cNvSpPr/>
            <p:nvPr/>
          </p:nvSpPr>
          <p:spPr>
            <a:xfrm>
              <a:off x="3568600" y="3490325"/>
              <a:ext cx="463225" cy="464025"/>
            </a:xfrm>
            <a:custGeom>
              <a:avLst/>
              <a:gdLst/>
              <a:ahLst/>
              <a:cxnLst/>
              <a:rect l="l" t="t" r="r" b="b"/>
              <a:pathLst>
                <a:path w="18529" h="18561" extrusionOk="0">
                  <a:moveTo>
                    <a:pt x="9265" y="6035"/>
                  </a:moveTo>
                  <a:cubicBezTo>
                    <a:pt x="11059" y="6035"/>
                    <a:pt x="12527" y="7503"/>
                    <a:pt x="12527" y="9297"/>
                  </a:cubicBezTo>
                  <a:cubicBezTo>
                    <a:pt x="12527" y="11058"/>
                    <a:pt x="11059" y="12526"/>
                    <a:pt x="9265" y="12526"/>
                  </a:cubicBezTo>
                  <a:cubicBezTo>
                    <a:pt x="7470" y="12526"/>
                    <a:pt x="6003" y="11058"/>
                    <a:pt x="6003" y="9297"/>
                  </a:cubicBezTo>
                  <a:cubicBezTo>
                    <a:pt x="6003" y="7503"/>
                    <a:pt x="7470" y="6035"/>
                    <a:pt x="9265" y="6035"/>
                  </a:cubicBezTo>
                  <a:close/>
                  <a:moveTo>
                    <a:pt x="9265" y="0"/>
                  </a:moveTo>
                  <a:cubicBezTo>
                    <a:pt x="4143" y="0"/>
                    <a:pt x="1" y="4175"/>
                    <a:pt x="1" y="9297"/>
                  </a:cubicBezTo>
                  <a:cubicBezTo>
                    <a:pt x="1" y="14385"/>
                    <a:pt x="4143" y="18561"/>
                    <a:pt x="9265" y="18561"/>
                  </a:cubicBezTo>
                  <a:cubicBezTo>
                    <a:pt x="14386" y="18561"/>
                    <a:pt x="18529" y="14385"/>
                    <a:pt x="18529" y="9297"/>
                  </a:cubicBezTo>
                  <a:cubicBezTo>
                    <a:pt x="18529" y="4175"/>
                    <a:pt x="14386" y="0"/>
                    <a:pt x="9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335;p32">
            <a:extLst>
              <a:ext uri="{FF2B5EF4-FFF2-40B4-BE49-F238E27FC236}">
                <a16:creationId xmlns:a16="http://schemas.microsoft.com/office/drawing/2014/main" id="{850936FC-9311-4559-2154-E7F6194ED2E3}"/>
              </a:ext>
            </a:extLst>
          </p:cNvPr>
          <p:cNvSpPr txBox="1">
            <a:spLocks/>
          </p:cNvSpPr>
          <p:nvPr/>
        </p:nvSpPr>
        <p:spPr>
          <a:xfrm flipH="1">
            <a:off x="6363200" y="1432791"/>
            <a:ext cx="11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/>
              <a:t>WHY?</a:t>
            </a:r>
            <a:endParaRPr lang="en-US" sz="1100" dirty="0"/>
          </a:p>
        </p:txBody>
      </p:sp>
      <p:sp>
        <p:nvSpPr>
          <p:cNvPr id="14" name="Google Shape;336;p32">
            <a:extLst>
              <a:ext uri="{FF2B5EF4-FFF2-40B4-BE49-F238E27FC236}">
                <a16:creationId xmlns:a16="http://schemas.microsoft.com/office/drawing/2014/main" id="{1E4DEEDA-6521-5101-9E1E-8DE7A8412485}"/>
              </a:ext>
            </a:extLst>
          </p:cNvPr>
          <p:cNvSpPr txBox="1">
            <a:spLocks/>
          </p:cNvSpPr>
          <p:nvPr/>
        </p:nvSpPr>
        <p:spPr>
          <a:xfrm flipH="1">
            <a:off x="6209875" y="1633423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1100" dirty="0">
                <a:solidFill>
                  <a:schemeClr val="accent3"/>
                </a:solidFill>
              </a:rPr>
              <a:t>Empowers communities to take ownership, increasing sustainability</a:t>
            </a:r>
          </a:p>
        </p:txBody>
      </p:sp>
      <p:sp>
        <p:nvSpPr>
          <p:cNvPr id="15" name="Google Shape;289;p32">
            <a:extLst>
              <a:ext uri="{FF2B5EF4-FFF2-40B4-BE49-F238E27FC236}">
                <a16:creationId xmlns:a16="http://schemas.microsoft.com/office/drawing/2014/main" id="{A1C8310F-3926-5D76-0569-C76066D22966}"/>
              </a:ext>
            </a:extLst>
          </p:cNvPr>
          <p:cNvSpPr/>
          <p:nvPr/>
        </p:nvSpPr>
        <p:spPr>
          <a:xfrm>
            <a:off x="6007187" y="2817284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26" name="Google Shape;335;p32">
            <a:extLst>
              <a:ext uri="{FF2B5EF4-FFF2-40B4-BE49-F238E27FC236}">
                <a16:creationId xmlns:a16="http://schemas.microsoft.com/office/drawing/2014/main" id="{8F9A41CD-078A-EA62-1837-1F4F4B58820C}"/>
              </a:ext>
            </a:extLst>
          </p:cNvPr>
          <p:cNvSpPr txBox="1">
            <a:spLocks/>
          </p:cNvSpPr>
          <p:nvPr/>
        </p:nvSpPr>
        <p:spPr>
          <a:xfrm flipH="1">
            <a:off x="6378160" y="3332682"/>
            <a:ext cx="11916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/>
              <a:t>WHY?</a:t>
            </a:r>
            <a:endParaRPr lang="en-US" sz="1100" dirty="0"/>
          </a:p>
        </p:txBody>
      </p:sp>
      <p:sp>
        <p:nvSpPr>
          <p:cNvPr id="27" name="Google Shape;336;p32">
            <a:extLst>
              <a:ext uri="{FF2B5EF4-FFF2-40B4-BE49-F238E27FC236}">
                <a16:creationId xmlns:a16="http://schemas.microsoft.com/office/drawing/2014/main" id="{1DBC6122-524B-D35E-A938-C71A4FC23343}"/>
              </a:ext>
            </a:extLst>
          </p:cNvPr>
          <p:cNvSpPr txBox="1">
            <a:spLocks/>
          </p:cNvSpPr>
          <p:nvPr/>
        </p:nvSpPr>
        <p:spPr>
          <a:xfrm flipH="1">
            <a:off x="6224835" y="3533314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1100" dirty="0">
                <a:solidFill>
                  <a:schemeClr val="accent3"/>
                </a:solidFill>
              </a:rPr>
              <a:t>Reduces resistance and enhances participation, leading to more impactful outcomes</a:t>
            </a:r>
          </a:p>
        </p:txBody>
      </p:sp>
      <p:sp>
        <p:nvSpPr>
          <p:cNvPr id="43" name="Google Shape;339;p32">
            <a:extLst>
              <a:ext uri="{FF2B5EF4-FFF2-40B4-BE49-F238E27FC236}">
                <a16:creationId xmlns:a16="http://schemas.microsoft.com/office/drawing/2014/main" id="{2DB9FFA7-8B22-0E4D-79D4-52FCA67F3817}"/>
              </a:ext>
            </a:extLst>
          </p:cNvPr>
          <p:cNvSpPr/>
          <p:nvPr/>
        </p:nvSpPr>
        <p:spPr>
          <a:xfrm>
            <a:off x="3880730" y="910963"/>
            <a:ext cx="1933500" cy="16752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4" name="Google Shape;340;p32">
            <a:extLst>
              <a:ext uri="{FF2B5EF4-FFF2-40B4-BE49-F238E27FC236}">
                <a16:creationId xmlns:a16="http://schemas.microsoft.com/office/drawing/2014/main" id="{9CA587E2-0F95-0872-8534-0AFDEDF734A6}"/>
              </a:ext>
            </a:extLst>
          </p:cNvPr>
          <p:cNvSpPr txBox="1">
            <a:spLocks/>
          </p:cNvSpPr>
          <p:nvPr/>
        </p:nvSpPr>
        <p:spPr>
          <a:xfrm flipH="1">
            <a:off x="4329580" y="1421951"/>
            <a:ext cx="1037100" cy="3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n-US" sz="1100" dirty="0"/>
              <a:t>WHY?</a:t>
            </a:r>
          </a:p>
        </p:txBody>
      </p:sp>
      <p:sp>
        <p:nvSpPr>
          <p:cNvPr id="45" name="Google Shape;341;p32">
            <a:extLst>
              <a:ext uri="{FF2B5EF4-FFF2-40B4-BE49-F238E27FC236}">
                <a16:creationId xmlns:a16="http://schemas.microsoft.com/office/drawing/2014/main" id="{1852DF5C-D5EF-9FE5-DA15-FB3CA93A18CA}"/>
              </a:ext>
            </a:extLst>
          </p:cNvPr>
          <p:cNvSpPr txBox="1">
            <a:spLocks/>
          </p:cNvSpPr>
          <p:nvPr/>
        </p:nvSpPr>
        <p:spPr>
          <a:xfrm flipH="1">
            <a:off x="4098967" y="1631226"/>
            <a:ext cx="1498200" cy="9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600"/>
              </a:spcAft>
              <a:buFont typeface="Assistant Light"/>
              <a:buNone/>
            </a:pPr>
            <a:r>
              <a:rPr lang="en-US" sz="1100" dirty="0">
                <a:solidFill>
                  <a:schemeClr val="accent3"/>
                </a:solidFill>
              </a:rPr>
              <a:t>Ensures that development projects are tailored to the community’s needs</a:t>
            </a:r>
          </a:p>
        </p:txBody>
      </p:sp>
      <p:grpSp>
        <p:nvGrpSpPr>
          <p:cNvPr id="46" name="Google Shape;342;p32">
            <a:extLst>
              <a:ext uri="{FF2B5EF4-FFF2-40B4-BE49-F238E27FC236}">
                <a16:creationId xmlns:a16="http://schemas.microsoft.com/office/drawing/2014/main" id="{D8EBC3FB-FFC9-37C6-8F94-2A0F03F75D0C}"/>
              </a:ext>
            </a:extLst>
          </p:cNvPr>
          <p:cNvGrpSpPr/>
          <p:nvPr/>
        </p:nvGrpSpPr>
        <p:grpSpPr>
          <a:xfrm>
            <a:off x="4711532" y="1063377"/>
            <a:ext cx="271900" cy="306367"/>
            <a:chOff x="1484200" y="238125"/>
            <a:chExt cx="4632025" cy="5219200"/>
          </a:xfrm>
        </p:grpSpPr>
        <p:sp>
          <p:nvSpPr>
            <p:cNvPr id="47" name="Google Shape;343;p32">
              <a:extLst>
                <a:ext uri="{FF2B5EF4-FFF2-40B4-BE49-F238E27FC236}">
                  <a16:creationId xmlns:a16="http://schemas.microsoft.com/office/drawing/2014/main" id="{A24E6A49-CC7E-65E5-743E-16798DAEC390}"/>
                </a:ext>
              </a:extLst>
            </p:cNvPr>
            <p:cNvSpPr/>
            <p:nvPr/>
          </p:nvSpPr>
          <p:spPr>
            <a:xfrm>
              <a:off x="2594900" y="677675"/>
              <a:ext cx="666275" cy="420000"/>
            </a:xfrm>
            <a:custGeom>
              <a:avLst/>
              <a:gdLst/>
              <a:ahLst/>
              <a:cxnLst/>
              <a:rect l="l" t="t" r="r" b="b"/>
              <a:pathLst>
                <a:path w="26651" h="16800" extrusionOk="0">
                  <a:moveTo>
                    <a:pt x="25052" y="0"/>
                  </a:moveTo>
                  <a:cubicBezTo>
                    <a:pt x="16049" y="2479"/>
                    <a:pt x="7601" y="6459"/>
                    <a:pt x="0" y="11906"/>
                  </a:cubicBezTo>
                  <a:lnTo>
                    <a:pt x="3523" y="16799"/>
                  </a:lnTo>
                  <a:cubicBezTo>
                    <a:pt x="10537" y="11776"/>
                    <a:pt x="18300" y="8090"/>
                    <a:pt x="26651" y="5806"/>
                  </a:cubicBezTo>
                  <a:lnTo>
                    <a:pt x="250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44;p32">
              <a:extLst>
                <a:ext uri="{FF2B5EF4-FFF2-40B4-BE49-F238E27FC236}">
                  <a16:creationId xmlns:a16="http://schemas.microsoft.com/office/drawing/2014/main" id="{DC6960AF-DE0E-ADEE-D8A3-44048922D9CE}"/>
                </a:ext>
              </a:extLst>
            </p:cNvPr>
            <p:cNvSpPr/>
            <p:nvPr/>
          </p:nvSpPr>
          <p:spPr>
            <a:xfrm>
              <a:off x="2239350" y="1160450"/>
              <a:ext cx="237325" cy="238950"/>
            </a:xfrm>
            <a:custGeom>
              <a:avLst/>
              <a:gdLst/>
              <a:ahLst/>
              <a:cxnLst/>
              <a:rect l="l" t="t" r="r" b="b"/>
              <a:pathLst>
                <a:path w="9493" h="9558" extrusionOk="0">
                  <a:moveTo>
                    <a:pt x="5317" y="0"/>
                  </a:moveTo>
                  <a:cubicBezTo>
                    <a:pt x="3458" y="1762"/>
                    <a:pt x="1664" y="3686"/>
                    <a:pt x="0" y="5643"/>
                  </a:cubicBezTo>
                  <a:lnTo>
                    <a:pt x="4567" y="9558"/>
                  </a:lnTo>
                  <a:cubicBezTo>
                    <a:pt x="6100" y="7731"/>
                    <a:pt x="7764" y="5970"/>
                    <a:pt x="9493" y="4339"/>
                  </a:cubicBezTo>
                  <a:lnTo>
                    <a:pt x="53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45;p32">
              <a:extLst>
                <a:ext uri="{FF2B5EF4-FFF2-40B4-BE49-F238E27FC236}">
                  <a16:creationId xmlns:a16="http://schemas.microsoft.com/office/drawing/2014/main" id="{924D1A23-EB13-4261-85A8-020B6251A8B9}"/>
                </a:ext>
              </a:extLst>
            </p:cNvPr>
            <p:cNvSpPr/>
            <p:nvPr/>
          </p:nvSpPr>
          <p:spPr>
            <a:xfrm>
              <a:off x="5072375" y="3295400"/>
              <a:ext cx="512150" cy="675275"/>
            </a:xfrm>
            <a:custGeom>
              <a:avLst/>
              <a:gdLst/>
              <a:ahLst/>
              <a:cxnLst/>
              <a:rect l="l" t="t" r="r" b="b"/>
              <a:pathLst>
                <a:path w="20486" h="27011" extrusionOk="0">
                  <a:moveTo>
                    <a:pt x="14940" y="1"/>
                  </a:moveTo>
                  <a:cubicBezTo>
                    <a:pt x="11418" y="8515"/>
                    <a:pt x="6394" y="16213"/>
                    <a:pt x="1" y="22867"/>
                  </a:cubicBezTo>
                  <a:lnTo>
                    <a:pt x="4372" y="27010"/>
                  </a:lnTo>
                  <a:cubicBezTo>
                    <a:pt x="11254" y="19834"/>
                    <a:pt x="16702" y="11516"/>
                    <a:pt x="20486" y="2284"/>
                  </a:cubicBezTo>
                  <a:lnTo>
                    <a:pt x="1494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46;p32">
              <a:extLst>
                <a:ext uri="{FF2B5EF4-FFF2-40B4-BE49-F238E27FC236}">
                  <a16:creationId xmlns:a16="http://schemas.microsoft.com/office/drawing/2014/main" id="{02826ECA-0123-CBA9-63A0-61962C1C7AF9}"/>
                </a:ext>
              </a:extLst>
            </p:cNvPr>
            <p:cNvSpPr/>
            <p:nvPr/>
          </p:nvSpPr>
          <p:spPr>
            <a:xfrm>
              <a:off x="5525800" y="2907225"/>
              <a:ext cx="181050" cy="188400"/>
            </a:xfrm>
            <a:custGeom>
              <a:avLst/>
              <a:gdLst/>
              <a:ahLst/>
              <a:cxnLst/>
              <a:rect l="l" t="t" r="r" b="b"/>
              <a:pathLst>
                <a:path w="7242" h="7536" extrusionOk="0">
                  <a:moveTo>
                    <a:pt x="1305" y="1"/>
                  </a:moveTo>
                  <a:cubicBezTo>
                    <a:pt x="946" y="2023"/>
                    <a:pt x="522" y="4046"/>
                    <a:pt x="0" y="6003"/>
                  </a:cubicBezTo>
                  <a:lnTo>
                    <a:pt x="5839" y="7536"/>
                  </a:lnTo>
                  <a:cubicBezTo>
                    <a:pt x="6394" y="5383"/>
                    <a:pt x="6850" y="3198"/>
                    <a:pt x="7242" y="1012"/>
                  </a:cubicBezTo>
                  <a:lnTo>
                    <a:pt x="130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47;p32">
              <a:extLst>
                <a:ext uri="{FF2B5EF4-FFF2-40B4-BE49-F238E27FC236}">
                  <a16:creationId xmlns:a16="http://schemas.microsoft.com/office/drawing/2014/main" id="{5BA6864B-121F-AF19-E56E-04290090D1C6}"/>
                </a:ext>
              </a:extLst>
            </p:cNvPr>
            <p:cNvSpPr/>
            <p:nvPr/>
          </p:nvSpPr>
          <p:spPr>
            <a:xfrm>
              <a:off x="1484200" y="238125"/>
              <a:ext cx="4632025" cy="5219200"/>
            </a:xfrm>
            <a:custGeom>
              <a:avLst/>
              <a:gdLst/>
              <a:ahLst/>
              <a:cxnLst/>
              <a:rect l="l" t="t" r="r" b="b"/>
              <a:pathLst>
                <a:path w="185281" h="208768" extrusionOk="0">
                  <a:moveTo>
                    <a:pt x="155890" y="14027"/>
                  </a:moveTo>
                  <a:lnTo>
                    <a:pt x="155890" y="24661"/>
                  </a:lnTo>
                  <a:lnTo>
                    <a:pt x="151617" y="28934"/>
                  </a:lnTo>
                  <a:lnTo>
                    <a:pt x="155858" y="33207"/>
                  </a:lnTo>
                  <a:lnTo>
                    <a:pt x="160164" y="28901"/>
                  </a:lnTo>
                  <a:lnTo>
                    <a:pt x="170765" y="28901"/>
                  </a:lnTo>
                  <a:lnTo>
                    <a:pt x="161534" y="38165"/>
                  </a:lnTo>
                  <a:lnTo>
                    <a:pt x="146626" y="38165"/>
                  </a:lnTo>
                  <a:lnTo>
                    <a:pt x="146626" y="23291"/>
                  </a:lnTo>
                  <a:lnTo>
                    <a:pt x="155890" y="14027"/>
                  </a:lnTo>
                  <a:close/>
                  <a:moveTo>
                    <a:pt x="93260" y="9819"/>
                  </a:moveTo>
                  <a:cubicBezTo>
                    <a:pt x="110451" y="10340"/>
                    <a:pt x="126761" y="15984"/>
                    <a:pt x="140624" y="26194"/>
                  </a:cubicBezTo>
                  <a:lnTo>
                    <a:pt x="140624" y="39927"/>
                  </a:lnTo>
                  <a:lnTo>
                    <a:pt x="125195" y="55356"/>
                  </a:lnTo>
                  <a:cubicBezTo>
                    <a:pt x="116616" y="47690"/>
                    <a:pt x="105493" y="42830"/>
                    <a:pt x="93260" y="42210"/>
                  </a:cubicBezTo>
                  <a:lnTo>
                    <a:pt x="93260" y="9819"/>
                  </a:lnTo>
                  <a:close/>
                  <a:moveTo>
                    <a:pt x="87226" y="9851"/>
                  </a:moveTo>
                  <a:lnTo>
                    <a:pt x="87226" y="42243"/>
                  </a:lnTo>
                  <a:cubicBezTo>
                    <a:pt x="61260" y="43874"/>
                    <a:pt x="40351" y="64620"/>
                    <a:pt x="38524" y="90553"/>
                  </a:cubicBezTo>
                  <a:lnTo>
                    <a:pt x="6100" y="90553"/>
                  </a:lnTo>
                  <a:cubicBezTo>
                    <a:pt x="8025" y="46777"/>
                    <a:pt x="43385" y="11547"/>
                    <a:pt x="87226" y="9851"/>
                  </a:cubicBezTo>
                  <a:close/>
                  <a:moveTo>
                    <a:pt x="158598" y="44200"/>
                  </a:moveTo>
                  <a:cubicBezTo>
                    <a:pt x="168612" y="57770"/>
                    <a:pt x="174223" y="73721"/>
                    <a:pt x="174940" y="90553"/>
                  </a:cubicBezTo>
                  <a:lnTo>
                    <a:pt x="142549" y="90553"/>
                  </a:lnTo>
                  <a:cubicBezTo>
                    <a:pt x="141701" y="78712"/>
                    <a:pt x="136906" y="67947"/>
                    <a:pt x="129468" y="59596"/>
                  </a:cubicBezTo>
                  <a:lnTo>
                    <a:pt x="144865" y="44200"/>
                  </a:lnTo>
                  <a:close/>
                  <a:moveTo>
                    <a:pt x="90912" y="89639"/>
                  </a:moveTo>
                  <a:lnTo>
                    <a:pt x="88400" y="92151"/>
                  </a:lnTo>
                  <a:lnTo>
                    <a:pt x="92673" y="96392"/>
                  </a:lnTo>
                  <a:lnTo>
                    <a:pt x="95152" y="93913"/>
                  </a:lnTo>
                  <a:cubicBezTo>
                    <a:pt x="95152" y="94043"/>
                    <a:pt x="95185" y="94141"/>
                    <a:pt x="95185" y="94271"/>
                  </a:cubicBezTo>
                  <a:cubicBezTo>
                    <a:pt x="95185" y="96848"/>
                    <a:pt x="93097" y="98903"/>
                    <a:pt x="90520" y="98903"/>
                  </a:cubicBezTo>
                  <a:cubicBezTo>
                    <a:pt x="87976" y="98903"/>
                    <a:pt x="85888" y="96848"/>
                    <a:pt x="85888" y="94271"/>
                  </a:cubicBezTo>
                  <a:cubicBezTo>
                    <a:pt x="85888" y="91727"/>
                    <a:pt x="87976" y="89639"/>
                    <a:pt x="90520" y="89639"/>
                  </a:cubicBezTo>
                  <a:close/>
                  <a:moveTo>
                    <a:pt x="93260" y="48245"/>
                  </a:moveTo>
                  <a:cubicBezTo>
                    <a:pt x="103829" y="48865"/>
                    <a:pt x="113452" y="53040"/>
                    <a:pt x="120922" y="59629"/>
                  </a:cubicBezTo>
                  <a:lnTo>
                    <a:pt x="95642" y="84910"/>
                  </a:lnTo>
                  <a:cubicBezTo>
                    <a:pt x="94108" y="84094"/>
                    <a:pt x="92380" y="83605"/>
                    <a:pt x="90520" y="83605"/>
                  </a:cubicBezTo>
                  <a:cubicBezTo>
                    <a:pt x="84649" y="83605"/>
                    <a:pt x="79854" y="88400"/>
                    <a:pt x="79854" y="94271"/>
                  </a:cubicBezTo>
                  <a:cubicBezTo>
                    <a:pt x="79854" y="100143"/>
                    <a:pt x="84649" y="104938"/>
                    <a:pt x="90520" y="104938"/>
                  </a:cubicBezTo>
                  <a:cubicBezTo>
                    <a:pt x="96424" y="104938"/>
                    <a:pt x="101187" y="100143"/>
                    <a:pt x="101187" y="94271"/>
                  </a:cubicBezTo>
                  <a:cubicBezTo>
                    <a:pt x="101187" y="92412"/>
                    <a:pt x="100730" y="90683"/>
                    <a:pt x="99882" y="89183"/>
                  </a:cubicBezTo>
                  <a:lnTo>
                    <a:pt x="125195" y="63870"/>
                  </a:lnTo>
                  <a:cubicBezTo>
                    <a:pt x="131556" y="71111"/>
                    <a:pt x="135699" y="80375"/>
                    <a:pt x="136514" y="90553"/>
                  </a:cubicBezTo>
                  <a:lnTo>
                    <a:pt x="123238" y="90553"/>
                  </a:lnTo>
                  <a:lnTo>
                    <a:pt x="123238" y="96555"/>
                  </a:lnTo>
                  <a:lnTo>
                    <a:pt x="136612" y="96555"/>
                  </a:lnTo>
                  <a:cubicBezTo>
                    <a:pt x="135438" y="120041"/>
                    <a:pt x="116681" y="138961"/>
                    <a:pt x="93260" y="140331"/>
                  </a:cubicBezTo>
                  <a:lnTo>
                    <a:pt x="93260" y="126565"/>
                  </a:lnTo>
                  <a:lnTo>
                    <a:pt x="87226" y="126565"/>
                  </a:lnTo>
                  <a:lnTo>
                    <a:pt x="87226" y="140298"/>
                  </a:lnTo>
                  <a:cubicBezTo>
                    <a:pt x="64098" y="138634"/>
                    <a:pt x="45603" y="119845"/>
                    <a:pt x="44461" y="96555"/>
                  </a:cubicBezTo>
                  <a:lnTo>
                    <a:pt x="57248" y="96555"/>
                  </a:lnTo>
                  <a:lnTo>
                    <a:pt x="57248" y="90553"/>
                  </a:lnTo>
                  <a:lnTo>
                    <a:pt x="44559" y="90553"/>
                  </a:lnTo>
                  <a:cubicBezTo>
                    <a:pt x="46386" y="67947"/>
                    <a:pt x="64555" y="49876"/>
                    <a:pt x="87226" y="48277"/>
                  </a:cubicBezTo>
                  <a:lnTo>
                    <a:pt x="87226" y="60542"/>
                  </a:lnTo>
                  <a:lnTo>
                    <a:pt x="93260" y="60542"/>
                  </a:lnTo>
                  <a:lnTo>
                    <a:pt x="93260" y="48245"/>
                  </a:lnTo>
                  <a:close/>
                  <a:moveTo>
                    <a:pt x="38426" y="96555"/>
                  </a:moveTo>
                  <a:cubicBezTo>
                    <a:pt x="39601" y="123173"/>
                    <a:pt x="60771" y="144669"/>
                    <a:pt x="87226" y="146333"/>
                  </a:cubicBezTo>
                  <a:lnTo>
                    <a:pt x="87226" y="178724"/>
                  </a:lnTo>
                  <a:cubicBezTo>
                    <a:pt x="42928" y="176995"/>
                    <a:pt x="7242" y="141016"/>
                    <a:pt x="6067" y="96555"/>
                  </a:cubicBezTo>
                  <a:close/>
                  <a:moveTo>
                    <a:pt x="175006" y="96555"/>
                  </a:moveTo>
                  <a:cubicBezTo>
                    <a:pt x="173799" y="141211"/>
                    <a:pt x="137852" y="177322"/>
                    <a:pt x="93260" y="178724"/>
                  </a:cubicBezTo>
                  <a:lnTo>
                    <a:pt x="93260" y="146365"/>
                  </a:lnTo>
                  <a:cubicBezTo>
                    <a:pt x="120009" y="144963"/>
                    <a:pt x="141473" y="123368"/>
                    <a:pt x="142614" y="96555"/>
                  </a:cubicBezTo>
                  <a:close/>
                  <a:moveTo>
                    <a:pt x="109538" y="182802"/>
                  </a:moveTo>
                  <a:lnTo>
                    <a:pt x="109538" y="190467"/>
                  </a:lnTo>
                  <a:lnTo>
                    <a:pt x="90553" y="190467"/>
                  </a:lnTo>
                  <a:lnTo>
                    <a:pt x="90553" y="196502"/>
                  </a:lnTo>
                  <a:lnTo>
                    <a:pt x="109538" y="196502"/>
                  </a:lnTo>
                  <a:lnTo>
                    <a:pt x="109538" y="202732"/>
                  </a:lnTo>
                  <a:lnTo>
                    <a:pt x="71536" y="202732"/>
                  </a:lnTo>
                  <a:lnTo>
                    <a:pt x="71536" y="182802"/>
                  </a:lnTo>
                  <a:cubicBezTo>
                    <a:pt x="77701" y="184139"/>
                    <a:pt x="84062" y="184792"/>
                    <a:pt x="90520" y="184792"/>
                  </a:cubicBezTo>
                  <a:cubicBezTo>
                    <a:pt x="97012" y="184792"/>
                    <a:pt x="103373" y="184139"/>
                    <a:pt x="109538" y="182802"/>
                  </a:cubicBezTo>
                  <a:close/>
                  <a:moveTo>
                    <a:pt x="161403" y="0"/>
                  </a:moveTo>
                  <a:lnTo>
                    <a:pt x="141766" y="19637"/>
                  </a:lnTo>
                  <a:cubicBezTo>
                    <a:pt x="126663" y="9231"/>
                    <a:pt x="109016" y="3751"/>
                    <a:pt x="90520" y="3751"/>
                  </a:cubicBezTo>
                  <a:cubicBezTo>
                    <a:pt x="66349" y="3751"/>
                    <a:pt x="43613" y="13178"/>
                    <a:pt x="26520" y="30271"/>
                  </a:cubicBezTo>
                  <a:cubicBezTo>
                    <a:pt x="9427" y="47364"/>
                    <a:pt x="0" y="70100"/>
                    <a:pt x="0" y="94271"/>
                  </a:cubicBezTo>
                  <a:cubicBezTo>
                    <a:pt x="0" y="118443"/>
                    <a:pt x="9427" y="141179"/>
                    <a:pt x="26520" y="158304"/>
                  </a:cubicBezTo>
                  <a:cubicBezTo>
                    <a:pt x="37546" y="169330"/>
                    <a:pt x="50920" y="177158"/>
                    <a:pt x="65501" y="181301"/>
                  </a:cubicBezTo>
                  <a:lnTo>
                    <a:pt x="65501" y="208767"/>
                  </a:lnTo>
                  <a:lnTo>
                    <a:pt x="115572" y="208767"/>
                  </a:lnTo>
                  <a:lnTo>
                    <a:pt x="115572" y="181301"/>
                  </a:lnTo>
                  <a:cubicBezTo>
                    <a:pt x="130153" y="177126"/>
                    <a:pt x="143528" y="169330"/>
                    <a:pt x="154553" y="158304"/>
                  </a:cubicBezTo>
                  <a:cubicBezTo>
                    <a:pt x="171646" y="141179"/>
                    <a:pt x="181073" y="118443"/>
                    <a:pt x="181073" y="94271"/>
                  </a:cubicBezTo>
                  <a:cubicBezTo>
                    <a:pt x="181073" y="75776"/>
                    <a:pt x="175593" y="58129"/>
                    <a:pt x="165187" y="43026"/>
                  </a:cubicBezTo>
                  <a:lnTo>
                    <a:pt x="185281" y="22932"/>
                  </a:lnTo>
                  <a:lnTo>
                    <a:pt x="181008" y="18659"/>
                  </a:lnTo>
                  <a:lnTo>
                    <a:pt x="176800" y="22899"/>
                  </a:lnTo>
                  <a:lnTo>
                    <a:pt x="166166" y="22899"/>
                  </a:lnTo>
                  <a:lnTo>
                    <a:pt x="169689" y="19376"/>
                  </a:lnTo>
                  <a:lnTo>
                    <a:pt x="165415" y="15136"/>
                  </a:lnTo>
                  <a:lnTo>
                    <a:pt x="161925" y="18626"/>
                  </a:lnTo>
                  <a:lnTo>
                    <a:pt x="161925" y="7992"/>
                  </a:lnTo>
                  <a:lnTo>
                    <a:pt x="165676" y="4273"/>
                  </a:lnTo>
                  <a:lnTo>
                    <a:pt x="1614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4" name="Graphic 263" descr="Users outline">
            <a:extLst>
              <a:ext uri="{FF2B5EF4-FFF2-40B4-BE49-F238E27FC236}">
                <a16:creationId xmlns:a16="http://schemas.microsoft.com/office/drawing/2014/main" id="{4688F21F-3412-7266-5A27-057CA17640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53538" y="2906402"/>
            <a:ext cx="409038" cy="437041"/>
          </a:xfrm>
          <a:prstGeom prst="rect">
            <a:avLst/>
          </a:prstGeom>
        </p:spPr>
      </p:pic>
      <p:sp>
        <p:nvSpPr>
          <p:cNvPr id="266" name="Google Shape;334;p32">
            <a:extLst>
              <a:ext uri="{FF2B5EF4-FFF2-40B4-BE49-F238E27FC236}">
                <a16:creationId xmlns:a16="http://schemas.microsoft.com/office/drawing/2014/main" id="{40C9AA92-0156-9F0E-6E1D-A4264C347042}"/>
              </a:ext>
            </a:extLst>
          </p:cNvPr>
          <p:cNvSpPr txBox="1">
            <a:spLocks/>
          </p:cNvSpPr>
          <p:nvPr/>
        </p:nvSpPr>
        <p:spPr>
          <a:xfrm flipH="1">
            <a:off x="7424047" y="4715434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>
          <a:extLst>
            <a:ext uri="{FF2B5EF4-FFF2-40B4-BE49-F238E27FC236}">
              <a16:creationId xmlns:a16="http://schemas.microsoft.com/office/drawing/2014/main" id="{7533E8B8-4EA4-1063-5A6C-E2894F85D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6">
            <a:extLst>
              <a:ext uri="{FF2B5EF4-FFF2-40B4-BE49-F238E27FC236}">
                <a16:creationId xmlns:a16="http://schemas.microsoft.com/office/drawing/2014/main" id="{74E78CDE-4BF6-4305-531B-2698C1A76708}"/>
              </a:ext>
            </a:extLst>
          </p:cNvPr>
          <p:cNvSpPr/>
          <p:nvPr/>
        </p:nvSpPr>
        <p:spPr>
          <a:xfrm flipH="1">
            <a:off x="-1004887" y="-447675"/>
            <a:ext cx="8239125" cy="4857750"/>
          </a:xfrm>
          <a:custGeom>
            <a:avLst/>
            <a:gdLst/>
            <a:ahLst/>
            <a:cxnLst/>
            <a:rect l="l" t="t" r="r" b="b"/>
            <a:pathLst>
              <a:path w="329565" h="194310" extrusionOk="0">
                <a:moveTo>
                  <a:pt x="0" y="0"/>
                </a:moveTo>
                <a:lnTo>
                  <a:pt x="33147" y="107442"/>
                </a:lnTo>
                <a:lnTo>
                  <a:pt x="74295" y="118110"/>
                </a:lnTo>
                <a:lnTo>
                  <a:pt x="134493" y="194310"/>
                </a:lnTo>
                <a:lnTo>
                  <a:pt x="329565" y="180594"/>
                </a:lnTo>
                <a:lnTo>
                  <a:pt x="308229" y="11430"/>
                </a:lnTo>
                <a:close/>
              </a:path>
            </a:pathLst>
          </a:custGeom>
          <a:noFill/>
          <a:ln w="19050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0" name="Google Shape;380;p36">
            <a:extLst>
              <a:ext uri="{FF2B5EF4-FFF2-40B4-BE49-F238E27FC236}">
                <a16:creationId xmlns:a16="http://schemas.microsoft.com/office/drawing/2014/main" id="{21959333-C85F-6C3F-4D98-7F769F6ACF68}"/>
              </a:ext>
            </a:extLst>
          </p:cNvPr>
          <p:cNvSpPr txBox="1"/>
          <p:nvPr/>
        </p:nvSpPr>
        <p:spPr>
          <a:xfrm flipH="1">
            <a:off x="1363133" y="1414393"/>
            <a:ext cx="3094639" cy="6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 dirty="0">
                <a:solidFill>
                  <a:schemeClr val="dk1"/>
                </a:solidFill>
                <a:latin typeface="Nunito Sans ExtraBold" pitchFamily="2" charset="0"/>
                <a:ea typeface="Nunito Sans"/>
                <a:cs typeface="Nunito Sans"/>
                <a:sym typeface="Nunito Sans"/>
              </a:rPr>
              <a:t>COMMUNITY ENGAGEMENT</a:t>
            </a:r>
            <a:r>
              <a:rPr lang="en" sz="1300" b="1" dirty="0">
                <a:solidFill>
                  <a:schemeClr val="dk1"/>
                </a:solidFill>
                <a:latin typeface="Nunito Sans ExtraBold" pitchFamily="2" charset="0"/>
                <a:ea typeface="Nunito Sans"/>
                <a:cs typeface="Nunito Sans"/>
                <a:sym typeface="Nunito Sans"/>
              </a:rPr>
              <a:t> IN RD</a:t>
            </a:r>
            <a:endParaRPr sz="1300" b="1" dirty="0">
              <a:solidFill>
                <a:schemeClr val="dk1"/>
              </a:solidFill>
              <a:latin typeface="Nunito Sans ExtraBold" pitchFamily="2" charset="0"/>
              <a:ea typeface="Nunito Sans"/>
              <a:cs typeface="Nunito Sans"/>
              <a:sym typeface="Nunito Sans"/>
            </a:endParaRPr>
          </a:p>
        </p:txBody>
      </p:sp>
      <p:sp>
        <p:nvSpPr>
          <p:cNvPr id="381" name="Google Shape;381;p36">
            <a:extLst>
              <a:ext uri="{FF2B5EF4-FFF2-40B4-BE49-F238E27FC236}">
                <a16:creationId xmlns:a16="http://schemas.microsoft.com/office/drawing/2014/main" id="{7B1FF671-1253-1B43-1DC1-B1129301868A}"/>
              </a:ext>
            </a:extLst>
          </p:cNvPr>
          <p:cNvSpPr txBox="1"/>
          <p:nvPr/>
        </p:nvSpPr>
        <p:spPr>
          <a:xfrm flipH="1">
            <a:off x="1019331" y="2059098"/>
            <a:ext cx="3438441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In the </a:t>
            </a:r>
            <a:r>
              <a:rPr lang="en-US" b="1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rural development </a:t>
            </a:r>
            <a:r>
              <a:rPr lang="en-US" dirty="0">
                <a:solidFill>
                  <a:schemeClr val="accent3"/>
                </a:solidFill>
                <a:latin typeface="Assistant Light"/>
                <a:ea typeface="Assistant Light"/>
                <a:cs typeface="Assistant Light"/>
                <a:sym typeface="Assistant Light"/>
              </a:rPr>
              <a:t>context, community engagement ensures that interventions are grounded in local knowledge and addresses the unique social, economic, and cultural dynamics of rural settings (Wilkinson, 1991).</a:t>
            </a:r>
            <a:endParaRPr dirty="0">
              <a:solidFill>
                <a:schemeClr val="accent3"/>
              </a:solidFill>
              <a:latin typeface="Assistant Light"/>
              <a:ea typeface="Assistant Light"/>
              <a:cs typeface="Assistant Light"/>
              <a:sym typeface="Assistant Light"/>
            </a:endParaRPr>
          </a:p>
        </p:txBody>
      </p:sp>
      <p:pic>
        <p:nvPicPr>
          <p:cNvPr id="383" name="Google Shape;383;p36">
            <a:extLst>
              <a:ext uri="{FF2B5EF4-FFF2-40B4-BE49-F238E27FC236}">
                <a16:creationId xmlns:a16="http://schemas.microsoft.com/office/drawing/2014/main" id="{95BABA14-2386-1984-3850-5D59375D38B5}"/>
              </a:ext>
            </a:extLst>
          </p:cNvPr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078" r="22078"/>
          <a:stretch/>
        </p:blipFill>
        <p:spPr>
          <a:xfrm rot="900126">
            <a:off x="5106874" y="1146431"/>
            <a:ext cx="3884809" cy="392206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Google Shape;334;p32">
            <a:extLst>
              <a:ext uri="{FF2B5EF4-FFF2-40B4-BE49-F238E27FC236}">
                <a16:creationId xmlns:a16="http://schemas.microsoft.com/office/drawing/2014/main" id="{F0376F7A-2B15-7133-3FBD-373695E137DC}"/>
              </a:ext>
            </a:extLst>
          </p:cNvPr>
          <p:cNvSpPr txBox="1">
            <a:spLocks/>
          </p:cNvSpPr>
          <p:nvPr/>
        </p:nvSpPr>
        <p:spPr>
          <a:xfrm flipH="1">
            <a:off x="7424047" y="83391"/>
            <a:ext cx="2029982" cy="343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0" indent="0" algn="ctr">
              <a:lnSpc>
                <a:spcPct val="100000"/>
              </a:lnSpc>
              <a:buFont typeface="Assistant Light"/>
              <a:buNone/>
            </a:pPr>
            <a:r>
              <a:rPr lang="en-US" sz="1000" dirty="0">
                <a:solidFill>
                  <a:schemeClr val="tx1"/>
                </a:solidFill>
              </a:rPr>
              <a:t>www.rnionline.org</a:t>
            </a:r>
          </a:p>
        </p:txBody>
      </p:sp>
    </p:spTree>
    <p:extLst>
      <p:ext uri="{BB962C8B-B14F-4D97-AF65-F5344CB8AC3E}">
        <p14:creationId xmlns:p14="http://schemas.microsoft.com/office/powerpoint/2010/main" val="2659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 txBox="1">
            <a:spLocks noGrp="1"/>
          </p:cNvSpPr>
          <p:nvPr>
            <p:ph type="ctrTitle"/>
          </p:nvPr>
        </p:nvSpPr>
        <p:spPr>
          <a:xfrm>
            <a:off x="4020266" y="2355535"/>
            <a:ext cx="3281400" cy="80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PRINCIPLES</a:t>
            </a:r>
            <a:endParaRPr dirty="0"/>
          </a:p>
        </p:txBody>
      </p:sp>
      <p:sp>
        <p:nvSpPr>
          <p:cNvPr id="182" name="Google Shape;182;p27"/>
          <p:cNvSpPr txBox="1">
            <a:spLocks noGrp="1"/>
          </p:cNvSpPr>
          <p:nvPr>
            <p:ph type="title" idx="2"/>
          </p:nvPr>
        </p:nvSpPr>
        <p:spPr>
          <a:xfrm>
            <a:off x="4322366" y="1753435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keting Newsletter">
  <a:themeElements>
    <a:clrScheme name="Simple Light">
      <a:dk1>
        <a:srgbClr val="378E7B"/>
      </a:dk1>
      <a:lt1>
        <a:srgbClr val="F3F3F3"/>
      </a:lt1>
      <a:dk2>
        <a:srgbClr val="D9D9D9"/>
      </a:dk2>
      <a:lt2>
        <a:srgbClr val="52AF9B"/>
      </a:lt2>
      <a:accent1>
        <a:srgbClr val="26AD90"/>
      </a:accent1>
      <a:accent2>
        <a:srgbClr val="30B99C"/>
      </a:accent2>
      <a:accent3>
        <a:srgbClr val="0B5848"/>
      </a:accent3>
      <a:accent4>
        <a:srgbClr val="6BDFC6"/>
      </a:accent4>
      <a:accent5>
        <a:srgbClr val="0BB490"/>
      </a:accent5>
      <a:accent6>
        <a:srgbClr val="34DBB7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1872</Words>
  <Application>Microsoft Office PowerPoint</Application>
  <PresentationFormat>On-screen Show (16:9)</PresentationFormat>
  <Paragraphs>256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Nunito Black</vt:lpstr>
      <vt:lpstr>Fira Sans Extra Condensed Medium</vt:lpstr>
      <vt:lpstr>Courier New</vt:lpstr>
      <vt:lpstr>Assistant Light</vt:lpstr>
      <vt:lpstr>Pontano Sans</vt:lpstr>
      <vt:lpstr>Wingdings</vt:lpstr>
      <vt:lpstr>Arial</vt:lpstr>
      <vt:lpstr>Nunito Sans</vt:lpstr>
      <vt:lpstr>Nunito Sans ExtraBold</vt:lpstr>
      <vt:lpstr>Marketing Newsletter</vt:lpstr>
      <vt:lpstr>NETWORKING NEWSLETTER</vt:lpstr>
      <vt:lpstr>PowerPoint Presentation</vt:lpstr>
      <vt:lpstr>INTRODUCTION</vt:lpstr>
      <vt:lpstr>RURAL DEVELOPMENT</vt:lpstr>
      <vt:lpstr>KEY COMPONENTS OF RURAL DEVELOPMENT</vt:lpstr>
      <vt:lpstr>COMMUNITY ENGAGEMENT PROCESS</vt:lpstr>
      <vt:lpstr>COMMUNITY ENGAGEMENT</vt:lpstr>
      <vt:lpstr>PowerPoint Presentation</vt:lpstr>
      <vt:lpstr>PRINCIPLES</vt:lpstr>
      <vt:lpstr>PRINCIPLES OF COMMUNITY ENGAGEMENT (CTSAC, 2011)</vt:lpstr>
      <vt:lpstr>FLEXIBILITY</vt:lpstr>
      <vt:lpstr>LEVELS OF COMMUNITY INVOLVEMENT</vt:lpstr>
      <vt:lpstr>PROCESS</vt:lpstr>
      <vt:lpstr>COMMUNITY ENGAGEMENT PROCESS FOR SUSTAINABLE RURAL DEVELOPMENT</vt:lpstr>
      <vt:lpstr>COMMUNITY ENTRY</vt:lpstr>
      <vt:lpstr>COMMUNITY ENGAGEMENT PROCESS</vt:lpstr>
      <vt:lpstr>COMMUNITY ENGAGEMENT PROCESS</vt:lpstr>
      <vt:lpstr>BEST PRACTICES</vt:lpstr>
      <vt:lpstr>BEST PRACTICES IN COMMUNITY ENGAGEMENT FOR RURAL DEVELOPMENT</vt:lpstr>
      <vt:lpstr>BEST PRACTICES IN COMMUNITY ENGAGEMENT FOR RURAL DEVELOPMENT</vt:lpstr>
      <vt:lpstr>KEY LEADERSHIP SKILLS FOR EFFECTIVE COMMUNITY ENGAGEMENT</vt:lpstr>
      <vt:lpstr>CASE STUDIES</vt:lpstr>
      <vt:lpstr>CASE STUDIES OF EFFECTIVE COMMUNITY ENGAGEMENT IN RURAL DEVELOPMENT</vt:lpstr>
      <vt:lpstr>CASE STUDIES OF EFFECTIVE COMMUNITY ENGAGEMENT IN RURAL DEVELOPMENT</vt:lpstr>
      <vt:lpstr>CHALLENGES</vt:lpstr>
      <vt:lpstr>PowerPoint Presentation</vt:lpstr>
      <vt:lpstr>CONCLUSION</vt:lpstr>
      <vt:lpstr>CONCLUSION</vt:lpstr>
      <vt:lpstr>QUESTION &amp; DISCUSSIONS</vt:lpstr>
      <vt:lpstr>REFERENCES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Damilola Olajubutu</dc:creator>
  <cp:lastModifiedBy>Olajubutu, Damilola Faidat</cp:lastModifiedBy>
  <cp:revision>195</cp:revision>
  <dcterms:modified xsi:type="dcterms:W3CDTF">2025-05-14T07:41:50Z</dcterms:modified>
</cp:coreProperties>
</file>